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  <p:sldMasterId id="2147483849" r:id="rId2"/>
    <p:sldMasterId id="2147483866" r:id="rId3"/>
  </p:sldMasterIdLst>
  <p:sldIdLst>
    <p:sldId id="256" r:id="rId4"/>
    <p:sldId id="294" r:id="rId5"/>
    <p:sldId id="291" r:id="rId6"/>
    <p:sldId id="259" r:id="rId7"/>
    <p:sldId id="304" r:id="rId8"/>
    <p:sldId id="310" r:id="rId9"/>
    <p:sldId id="303" r:id="rId10"/>
    <p:sldId id="315" r:id="rId11"/>
    <p:sldId id="307" r:id="rId12"/>
    <p:sldId id="311" r:id="rId13"/>
    <p:sldId id="312" r:id="rId14"/>
    <p:sldId id="313" r:id="rId15"/>
    <p:sldId id="314" r:id="rId16"/>
    <p:sldId id="305" r:id="rId17"/>
    <p:sldId id="308" r:id="rId18"/>
    <p:sldId id="309" r:id="rId19"/>
    <p:sldId id="306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>
      <p:cViewPr varScale="1">
        <p:scale>
          <a:sx n="111" d="100"/>
          <a:sy n="111" d="100"/>
        </p:scale>
        <p:origin x="13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838655EF-198D-4DE9-9BE5-10BECF12035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18E0B863-6DDE-4643-BA32-5D8BF76A9E1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B865D683-42B3-416B-BF23-D903B3A7E71E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FAC0783-7CF6-49A9-90CB-B7D9E0D19201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D1246B50-3636-4082-9737-2B053F081F5B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B863179-813F-4090-B9D0-1491411CF692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8603E65-E8DE-42A6-8C36-C694F4FB01DE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0424DB40-9550-4EAE-93DE-8D985ABF0FB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EC474428-3A46-4925-B0B9-1A0A1B21A04A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25D60F17-A433-4049-AFA0-9ED68971AF3C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D0601A66-13AF-4287-9966-D2B5D617A46A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E828BC-AE5C-4257-A499-F0936211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DFEAD37-1A1D-4569-AE46-100A815F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115BC90-F9D0-44A8-86BB-A94642A3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B66B-15E4-4C3D-BD6D-1C6BAC64A0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59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D966B-CD07-49D7-BEC0-43E8B9885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BE605-346F-423A-8C51-B996F642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8A803-8CB0-4F16-ADC4-0ED01F8E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F521-143C-4782-AA62-7B622C7008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0B306A-DCB4-4E36-9631-7480BE42E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66173-D61D-4461-91A9-14B2CB6D1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F561A9C-4F29-4625-91F9-2317CDEBE7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050479-55E0-4BED-9BA8-5C4F89E643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BE8768-B991-4973-B7A5-01C11FD7A3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CDB87-537E-4ACC-9000-42545C9749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03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6FFC-29DB-4DD7-A61E-A95DC06B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3D04-11A9-4E8E-82A1-666881EF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0A5B7-EAD6-4CB5-9E15-BEFACA31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22F7-7093-4C0C-8F79-DBE7F28A9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990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93AF11-2A07-4EE5-8321-D7DAE52C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6CEA17-EEA4-4234-AD31-32A2C2F6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C199F7-D3BD-469A-8D06-68583DA8C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A09FFF-EADD-4761-A291-CD663586FE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676188-E5AB-45FC-89B8-942714CB81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3327-33FB-4495-AB85-305677E4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280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2CEB8C-D9F3-4F74-82F8-B04FD0BA17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E6A530-3A94-4E97-9BC9-4B972484A6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0C0E04-16F5-46E7-81F7-3CB5F89233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8E24-A24A-4B71-ABA6-0C3A40A86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801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548CB-E307-4A72-9C1E-E470FD37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1736-99D2-477E-8A92-9A54CD5F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05DE-42C8-4D42-B49E-35CB029A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3AB2-6F91-4E4C-BE60-C5ED83726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75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2C6E-2ACB-49C4-B0B7-D57B4DFB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887A6-B95C-4E9C-8435-A98C3CD4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5E14F-08F1-48CD-BAB9-16BEEDC4A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7E5C7-2383-488D-8C44-11AA26DA31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284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CB03930-7B56-4212-A998-06B62E93C5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CCADA28-1B5C-4D9B-8309-F253EAAC6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063C1BA-F9A6-4CF7-99A5-0A6A8978C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8F158A3-99CC-4468-B118-E6B092E60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614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6352CF7-DFE4-4E91-A1A7-827C82D73F1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CF84D6E3-1F07-4772-B0D4-B79232CF8C5A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64368DC1-498C-4631-B9CB-916F1C8615FA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29CD3CEE-DF08-4261-8CA5-43FB802A0ECF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820CA417-9027-43C2-9044-CF036295A291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054ED43A-E49F-49AA-B633-F4083AA70216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45DD6A6D-B894-451E-8FEB-212A3F53DEB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F6F01A4A-13FA-40A7-A994-5AC20E51AC36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607E5CDC-2B31-41B7-9450-67768E868C9C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072147A-E48D-4AE4-8171-874E9D54BA9B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A5EF19D4-7E22-44B8-84C6-9E91C8A1B54F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F0D7B2C-A9DA-42B3-97B9-5381240F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DEB861A-A5EA-4619-A185-54E681B0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E0AD0FF-2F15-4AC6-835F-AAD4FBBF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659D-AABE-4C0C-BEC5-8D1770118A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14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9003-F5F7-4742-A430-8DA910F0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70891-6488-4398-A67A-7073A014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093C-398D-4555-A1AA-018E9E7E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51A2-A6D2-4BC3-9934-C835EA70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94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07A9E-DD90-47D7-A1CC-D1F119B9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51B94-53D6-4A89-8A1D-F25BEE47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A6671-8DC0-42B0-8F96-85F0872B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FC96-0B6C-4CC9-9589-968BC4C4EA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48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D1F2C-9968-44FD-8139-425278A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0BC3-7978-49E6-84C5-D290E35D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9AF40-7CED-45C7-B960-CB859DBF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C7DE-5C41-466F-8689-9B20ED9CB2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977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7A62F7-4888-42B5-8661-98739624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276E4C-A97E-4639-AE59-D73D6BE1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AA67B6-15BD-48DB-98F0-A77E1775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378E-7903-431D-A9AD-082B50E18C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43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A4B3957-E43B-427B-996E-CA3DAEA9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7EB530-594D-4DD8-A57A-9D048A2E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F581E1-6A2D-4FC4-9DC9-DC61472B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D0D6-99C2-4A9F-8D7C-4EAE35E5A8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876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A303AD-58F1-4F2D-9B8E-239EA8701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06A40C1-761F-40E1-9E16-2D460480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2BB19E0-C367-47E0-8459-AC85EC39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9565-6972-42B6-9187-602D70DC76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204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AA77CB-8F64-43F1-A36F-433975C8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7028E9-DADD-4445-8437-B1B2C0E9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EF6687-DDD3-4F91-9A66-AAE33D6B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8459-6C4F-4F7F-B2BB-DDDA9DBAD7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414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39E420-DB39-4315-A5E3-D85FD2E9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5F941A-89B9-4714-8F0E-367F4376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E67CDC-19C0-45AA-AF1D-7C9A48CE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8E09D-CE52-4F9F-AB5F-B3A67097BA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173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DDCF6E-5DC3-4D3C-B204-9FCAA9AF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506094-0AC7-4218-8E84-74426918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2D7E9-B32F-406D-8EEB-81263BAD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D1BE-B655-4488-A048-50209C184C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572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77362-B20E-4EA7-81E7-980BE9E6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B1080-A106-4099-AC07-15C0A337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92683-07C5-4E5D-B3FC-F0AD2AE8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BA79-A123-4CFD-A1C8-8BE06DB13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360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8FC18E-C5A7-494E-8D31-FC71265E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B1BEC-F2CC-42FF-81F3-77542216F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EC350F-2495-4D22-92B1-582B23163B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955EF4-25C3-4650-9663-6D92A6B80F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2984D0-5403-46E6-A3BF-B46F01969A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78F9-A993-4A0F-BE5C-B3D4D0F9F4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8881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CC128-0BED-46C4-AC84-ED31F056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BBC19-5189-4BB3-8C8F-6F0940D2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9EFA6-46B8-446F-8853-1300BFF3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6A874-97FD-4A5E-B0B1-B6C4D4152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69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536F0-DEC2-4CBE-9F59-C8FA6C1E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C8A7E-B28C-4C9D-B794-FF397529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9BE0D-6F3D-4557-A9A8-60D93D70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25CC-04E2-4AFC-85F9-5322C358F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03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27743E-5FF1-4669-98F3-88E10C594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A9ECE-FB39-4D8A-8BD0-4022E2D7D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4595FF-2F7B-48AB-B38F-E64754CE01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513891-44FE-4D92-A145-C52AB0B854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49F151-DE2B-46E5-976A-3F376E4955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E8F8F-0A01-43E9-9D9A-22BC6EA8B5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23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2CF3A7-4DF9-4D23-AB96-2C97F40191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5C517F-69B8-46AA-8167-FE869C436D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0CA07-60F1-427A-83BC-5749F8AF25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B7C5-1F26-4459-96DE-84D84A662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040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1FFD2-CB47-441B-B027-E00CABF3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2EF95-5C3D-45EA-A2EC-4F5D079B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6487-EEC5-4853-8A62-3A7087ED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43CD-B138-4882-84A4-5B0043D9EE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995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3840F-3B57-4F9C-A6FA-2A077AA2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60078-4B0A-429C-AC41-42520CDE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47FA3-D873-454E-AA19-E51BA700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01D0-9752-418F-B1CD-A450CE7E0A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762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DDF9C50D-0A45-4319-A21A-F961813D89C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324EE3A3-7C7B-4055-B78C-8E6A207B85D4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E16A473C-981B-45F3-9BD7-C927B22AB50D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B4BF319-560A-4318-886C-FA02537FDA4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37097BE6-7BF5-474B-B38F-C753FAB4C9F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B97BAC5B-2ADF-4CB5-8B9F-2AFFC3E3757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8865669-72AA-4BF5-A3DA-F776C40F4F01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49B7DCD-EF6B-4DA2-AD15-2B85C0D2C4FF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E224E2A2-CA4F-43EB-AE51-0BC57D9C2465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BDEAFE4D-B12D-4E88-A87B-56D8B9D759A2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CFFCE322-F7F7-40F2-99B9-E306B15D3C9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C74B5DC-CEA3-4787-95FF-F8D3B29A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4F7A88F-8F18-4460-956E-FE2218B4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10166C-A560-49AD-98CF-47CDC030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2A4C3-A7A4-4B3B-988A-2B839DBDE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757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37DB-A1D0-4E50-8B72-0C7A1F49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F2271-FD4F-4A69-B32A-08C7C37C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54C8-A5D5-4C7B-85BB-DDAC7A86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3EA1-C931-4506-A60A-91290F15A8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442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1EA52-0097-4AAD-8A5B-737ABDBE0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ABD5F-B38D-4593-B610-874BD9B0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64A0-D903-4825-AD39-FE07150A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07AA-D096-4B0F-8970-7E610F7AED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437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ACF8C9-11E8-478C-B0E3-CCAE90E5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F4E2E4-9AB3-4A0E-AEE3-3F9FAA8F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A2E5D6-D379-4620-81DD-7B00BCEBD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7D2F4-5FA3-4994-9F95-9C21659845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972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AA9626-D80F-48FC-BEC5-65619C30D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DA7A6D-D1B2-4EE7-B68E-05C398F9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382519-B5D6-4F16-84CC-2B41B191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379A-4BF3-4C94-B7FC-828BAD96B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613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40D66C-65B1-41B0-9973-149DD823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5F71C55-BD89-49C1-BB22-EC90329F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0ACEA5-F895-49DB-8621-44E8F0EC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4000C-1005-4A15-982A-6C1A6DC66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73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A11DD0-7E0D-4196-B849-8EE4A0896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78881C-99A9-4129-B619-D99CD9C2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25CF11-3492-4BFE-8E07-4FB5A230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F198-9123-41A3-87DA-E11ED1C477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156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A30817-7BBF-41A8-B836-CE9F14DA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936D69-7D6E-4B6D-9D54-AF45C9FF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D5BA5E-0CEF-4FDB-8716-EDDABFA1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710AC-BA2B-4192-A844-3FCA9C876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8767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C63651-BDED-4BF9-8FA9-F45DC529E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682D79-400F-433C-ABF4-2B6C741C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6C894-0C80-4921-81BA-646C927A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74F2-634B-4867-B0F2-42FF0B11F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034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DA6465-0D11-4301-8A63-3C7B6A07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AD7CFD-A0BA-42C6-8A76-6328F899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01EB88-4C21-4A76-BEBC-2549AE45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634A-B9CF-4F1E-89C6-EA85A3A9C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832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6B59B-CF68-467F-B6CA-F89B2B75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7FA30-52E3-4163-852A-2515A51F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C2C1B-1BF6-4D7C-A728-367315C9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8062-46A5-471A-9FD5-890946FD4A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347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E55DDB-61D2-42EC-9F6D-59F1FD261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28B2A-1198-4188-B67E-3123A6E59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7415B5-ACAF-4DCF-9E2F-65CF66E839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AD4EFC-D578-4D63-8DF0-838AA6B657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60739E-E52D-4246-B650-47E895F527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1352-2C03-4D69-A66D-55882B37D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019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384E6-3C58-4A32-A0BB-CB786D2D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222AD-5993-41A2-82DB-25578C20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64B44-1BDE-493D-8716-9CADFD74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63CD-8FB7-4CDD-B6D9-E993FD0D70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845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4C7E1C-8181-4396-BDB6-71B1DA931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4BB438-B9EB-4321-887F-FB21FD49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6329AF-95B1-4BDF-B7B5-1B5F3BFD5A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AD1B2F-B793-45C2-8E1A-04DA22F96D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21CBDB-E9A1-4DA0-A0A2-553496C9426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7748-358B-49A9-A3EE-74E3F2D10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852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027039-DCB5-4734-B320-F031FBA7D6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DE4057-750E-424E-9E87-5F28580EA3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DFDCBB-610D-4081-A31A-F947AA8B22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7869-55D1-4571-B860-D4804FCB07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258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7D27-A720-4F63-BC62-FC45E50E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DF25F-1560-47A1-9B98-3C11A14B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7D91-8FE8-428E-8F19-3B9D956A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20E9-E7BC-4CA8-A1F8-88E5B6FC3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66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3C215-C307-4D4E-A705-757F43E7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50815-CEF1-4677-AE64-579B811A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A2E-939D-4261-8715-079965B7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50DC-2C6F-4A35-8E1C-58FD5B1AEE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1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BA39217-70C0-4B48-827C-F24FB79F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C60F1E-18F1-4D40-A33C-6E4DA2D4A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7E56B-5603-448B-B77D-6A84572E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379A-D6B0-4EA7-ACA5-274409C315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195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727EA7C-369D-4135-B1AC-9392FA1F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3384EC-9F59-4519-98D1-1C075C88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9DA84C-BA28-42A8-9184-DB7A409E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2747-4E40-40A1-82FE-CB3791992D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9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F3C6A7B-0694-4A66-B6FD-0D7F46B1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395B8F-82AA-4456-8777-B023F3A2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63F054-916A-4F29-927E-AE43CE35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04CB-EDED-448E-9F25-D9852E4C0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060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833C74-0B72-41E1-9A69-8A1A5581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6FF9FF-6C23-41EE-A32F-99D28B60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DBFA06-FC7F-444F-8085-2A5806C2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25AB8-626A-483E-984A-FD3FCF8CB2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718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3FB17C-9814-46C3-8830-0F829182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A114C3-6ADC-4437-9B96-1F87F3BF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303D6E-0755-4A8C-8738-32DF4338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78B76-F29E-4C4D-A0D8-90A1316F4D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62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F8A96D58-5B67-4D96-9D67-4F65BBCCBED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3A6871-84A7-46CB-853A-6DDA90001B32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F12D18-60A7-440C-8A11-B7D8B845280C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1E26B7-F079-4DDE-8548-BEA2860C03B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F7D8C1F-57EB-411E-945D-C9569DAB5561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63E5F85-56CC-427D-B9F7-54B8AD4B11B5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B9E72D3-7BB1-47AA-A420-5A93C0F87B29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D14769A-8136-4D52-8AAB-AC9917F17792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23E478-3278-4070-A601-E1EE873AADC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FB6968-046C-4F6A-A3E9-A0B6283FC9B6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7A89589-7BAD-47E5-A911-59B0DA6F746A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7729300-8C4B-448C-A88A-7B85E3C1A5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FC0E90D-31B9-4D28-BA0E-00A86B00D0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2EF71-CAF4-417B-A7B8-C274DB209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D7E6F-AF9E-4B92-9747-F497A86D8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69DAE-3B5F-4E62-A138-9DB8B5E3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0C226"/>
                </a:solidFill>
              </a:defRPr>
            </a:lvl1pPr>
          </a:lstStyle>
          <a:p>
            <a:pPr>
              <a:defRPr/>
            </a:pPr>
            <a:fld id="{99D01431-676A-4C7B-87B8-D6B84CD3B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405" r:id="rId11"/>
    <p:sldLayoutId id="2147484374" r:id="rId12"/>
    <p:sldLayoutId id="2147484406" r:id="rId13"/>
    <p:sldLayoutId id="2147484375" r:id="rId14"/>
    <p:sldLayoutId id="2147484376" r:id="rId15"/>
    <p:sldLayoutId id="2147484377" r:id="rId16"/>
    <p:sldLayoutId id="214748440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5FBDDB78-64B9-4A8B-8D74-81A4CFC005F3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3EC998C-7590-47E4-A5A8-660170C7BC1B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7DB59A-A31E-414A-8F31-EF77248A06D3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D8686-B166-4D23-9A50-0102E78A4F8E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091709B-8998-4D71-A1E9-397A5785D8FA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62099DA-25E2-49BF-83D5-90D72125EFCE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25CD1D3-F251-4806-9951-779380883A88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04358C5-96A6-4C5B-ADA6-23CD3D12232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63CB0B7-16AC-479A-889A-518EF8B790BC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221D5ED-4B1D-46B1-801F-838DB7CB5F4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FDB0C9-C36E-4FAF-8FB0-D9E0039CE487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4E65EF18-6886-4A37-A5B2-6C44624BEE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DEDA4343-35B5-43D8-B753-90981ADA8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E3C87-DB0C-4816-8678-DBCB15826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B664B-17C5-4544-8AC5-7320C017E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17F58-DC62-4FDE-A3AC-6A5B5708F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0C226"/>
                </a:solidFill>
              </a:defRPr>
            </a:lvl1pPr>
          </a:lstStyle>
          <a:p>
            <a:pPr>
              <a:defRPr/>
            </a:pPr>
            <a:fld id="{F51C6D4E-CFDE-419C-B655-F545E2F4C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409" r:id="rId11"/>
    <p:sldLayoutId id="2147484387" r:id="rId12"/>
    <p:sldLayoutId id="2147484410" r:id="rId13"/>
    <p:sldLayoutId id="2147484388" r:id="rId14"/>
    <p:sldLayoutId id="2147484389" r:id="rId15"/>
    <p:sldLayoutId id="214748439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A780CBE2-8BB8-45AC-9954-7425D9898845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C78760-F396-4053-B582-F589AA4019D8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8C7AC73-5A69-4A4B-9B43-7A0131D18F7E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BD2885-9DCE-4A8B-B239-8BA7383B450C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511C88B-BFF4-49EC-AFBA-3CF2FD73B3E1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8432B7-9FA7-42E9-B8D3-727C9A941F0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3303BD0-FC06-410A-8005-0E759F922176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C3A587-6C8C-4E35-8079-C57AEC0D737D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32781A2-4CFC-4EE1-A071-DE89055851CD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534F3FE-9825-4A55-9448-5EC679692893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ED61BED-3E90-4BB7-AC5B-E5B5CF99232A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92B73ABA-1370-4ABB-B9BA-C64A38C8F1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CC9AE033-3287-4D62-8716-5CDE8C217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06816-684A-4D2A-AC29-2DDED9602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A5F0A-25FD-4C83-8876-87968F6BE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9AF5A-5120-4520-B3A3-24422E70D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0C226"/>
                </a:solidFill>
              </a:defRPr>
            </a:lvl1pPr>
          </a:lstStyle>
          <a:p>
            <a:pPr>
              <a:defRPr/>
            </a:pPr>
            <a:fld id="{993C3A4A-B745-454E-8A25-190A4CAA11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12" r:id="rId11"/>
    <p:sldLayoutId id="2147484400" r:id="rId12"/>
    <p:sldLayoutId id="2147484413" r:id="rId13"/>
    <p:sldLayoutId id="2147484401" r:id="rId14"/>
    <p:sldLayoutId id="2147484402" r:id="rId15"/>
    <p:sldLayoutId id="214748440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A471885-1AC0-4DD8-8456-46A603E16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7200900" cy="2665412"/>
          </a:xfrm>
        </p:spPr>
        <p:txBody>
          <a:bodyPr/>
          <a:lstStyle/>
          <a:p>
            <a:pPr eaLnBrk="1" hangingPunct="1"/>
            <a:r>
              <a:rPr lang="ru-RU" altLang="ru-RU" sz="4000" b="1" u="sng">
                <a:solidFill>
                  <a:srgbClr val="00B050"/>
                </a:solidFill>
              </a:rPr>
              <a:t>Преемственность проектной деятельности в дошкольном и начальном школьном образовании.</a:t>
            </a:r>
          </a:p>
        </p:txBody>
      </p:sp>
      <p:sp>
        <p:nvSpPr>
          <p:cNvPr id="14339" name="Объект 1">
            <a:extLst>
              <a:ext uri="{FF2B5EF4-FFF2-40B4-BE49-F238E27FC236}">
                <a16:creationId xmlns:a16="http://schemas.microsoft.com/office/drawing/2014/main" id="{D44DE0B7-67B0-4CD4-A6F6-087752E5E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" y="3068638"/>
            <a:ext cx="2879725" cy="338455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Домашева Ю.И.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Учитель начальных классов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МБОУ «СОШ №4»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Арамильский ГО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2018 год</a:t>
            </a:r>
          </a:p>
        </p:txBody>
      </p:sp>
      <p:sp>
        <p:nvSpPr>
          <p:cNvPr id="14340" name="Объект 2">
            <a:extLst>
              <a:ext uri="{FF2B5EF4-FFF2-40B4-BE49-F238E27FC236}">
                <a16:creationId xmlns:a16="http://schemas.microsoft.com/office/drawing/2014/main" id="{9FAF5A32-8749-424A-8B59-09900EB4F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2843213" y="3500438"/>
            <a:ext cx="1025525" cy="2541587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14341" name="Picture 6" descr="https://ds03.infourok.ru/uploads/ex/0964/00064af3-b8f77061/1/img5.jpg">
            <a:extLst>
              <a:ext uri="{FF2B5EF4-FFF2-40B4-BE49-F238E27FC236}">
                <a16:creationId xmlns:a16="http://schemas.microsoft.com/office/drawing/2014/main" id="{67B2ACA5-3A55-46B7-AD29-F95D825F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708275"/>
            <a:ext cx="6121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7DF78CB-F663-45BC-858E-B3FBCB05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64388" cy="1125538"/>
          </a:xfrm>
        </p:spPr>
        <p:txBody>
          <a:bodyPr/>
          <a:lstStyle/>
          <a:p>
            <a:pPr algn="ctr"/>
            <a:r>
              <a:rPr lang="ru-RU" altLang="ru-RU"/>
              <a:t>Исследовательский проект «Школа кулинара»</a:t>
            </a:r>
          </a:p>
        </p:txBody>
      </p:sp>
      <p:sp>
        <p:nvSpPr>
          <p:cNvPr id="23555" name="Объект 2">
            <a:extLst>
              <a:ext uri="{FF2B5EF4-FFF2-40B4-BE49-F238E27FC236}">
                <a16:creationId xmlns:a16="http://schemas.microsoft.com/office/drawing/2014/main" id="{D598EAFE-4039-4F3A-8EA2-BE4ABAFF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496300" cy="5472112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Участники проекта 4 класс МБОУ «СОШ №4»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 рук. Домашева Ю.И.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3200" b="1">
                <a:solidFill>
                  <a:schemeClr val="accent2"/>
                </a:solidFill>
              </a:rPr>
              <a:t>Цель проекта: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Правильное питание-источник здоровья.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Работа пищеварительной системы.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Питание как энергетический источник для растущего организма.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Понятие: белки, минералы, витамины, микроэлементы.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3200" b="1">
                <a:solidFill>
                  <a:schemeClr val="accent2"/>
                </a:solidFill>
              </a:rPr>
              <a:t>Задачи проекта: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Привлечь желание соблюдать здоровое питание.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Уметь правильно выбирать продукты полезные для организма.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/>
              <a:t>Знать пользу и состав продуктов питания уметь их называть.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/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8C2B201B-7857-4181-BFF6-4EDC7CE7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0"/>
            <a:ext cx="6391275" cy="739775"/>
          </a:xfrm>
        </p:spPr>
        <p:txBody>
          <a:bodyPr/>
          <a:lstStyle/>
          <a:p>
            <a:r>
              <a:rPr lang="ru-RU" altLang="ru-RU"/>
              <a:t>Этапы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678D8-45DC-46DB-B46A-EC10E4ADF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7885113" cy="590391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>
                <a:solidFill>
                  <a:schemeClr val="accent5"/>
                </a:solidFill>
              </a:rPr>
              <a:t>1 подготовительный(целеполагание)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/>
              <a:t>-доклад ученика Устюжанина Дениса «Зачем человек ест?»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/>
              <a:t>-урок-задача, выявление проблем, постановка цели проекта.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>
                <a:solidFill>
                  <a:schemeClr val="accent5"/>
                </a:solidFill>
              </a:rPr>
              <a:t>2 Исследовательский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/>
              <a:t>-изучение литературы по вопросу правильного питания.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/>
              <a:t>-посещение музея г. Екатеринбург «Гигиена питания».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>
                <a:solidFill>
                  <a:schemeClr val="accent5"/>
                </a:solidFill>
              </a:rPr>
              <a:t>3 Аналитический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/>
              <a:t>-Творческая мастерская: «Фруктовая копилка»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>
                <a:solidFill>
                  <a:schemeClr val="accent5"/>
                </a:solidFill>
              </a:rPr>
              <a:t>4 Получение продукта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200" dirty="0"/>
              <a:t>-буклет «Здоровое питание своими руками»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ru-RU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85B69859-B039-4A8F-BC84-D1B4893B4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25603" name="Picture 2" descr="C:\Users\Александр\Pictures\Camera\IMG_20161223_160321.jpg">
            <a:extLst>
              <a:ext uri="{FF2B5EF4-FFF2-40B4-BE49-F238E27FC236}">
                <a16:creationId xmlns:a16="http://schemas.microsoft.com/office/drawing/2014/main" id="{456C89A0-D2CC-4E9C-8827-4B07655EC68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5263" y="188913"/>
            <a:ext cx="4232275" cy="6519862"/>
          </a:xfrm>
          <a:noFill/>
        </p:spPr>
      </p:pic>
      <p:pic>
        <p:nvPicPr>
          <p:cNvPr id="25604" name="Picture 3" descr="C:\Users\Александр\Pictures\2016-06-30\3603.jpg">
            <a:extLst>
              <a:ext uri="{FF2B5EF4-FFF2-40B4-BE49-F238E27FC236}">
                <a16:creationId xmlns:a16="http://schemas.microsoft.com/office/drawing/2014/main" id="{5546C9BE-7608-4250-B2B4-D2BE5EC5D8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2463" y="123825"/>
            <a:ext cx="4357687" cy="65373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03410D30-B325-474A-A107-B66E3F49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80063" cy="1268413"/>
          </a:xfrm>
        </p:spPr>
        <p:txBody>
          <a:bodyPr/>
          <a:lstStyle/>
          <a:p>
            <a:r>
              <a:rPr lang="ru-RU" altLang="ru-RU"/>
              <a:t>»</a:t>
            </a:r>
          </a:p>
        </p:txBody>
      </p:sp>
      <p:pic>
        <p:nvPicPr>
          <p:cNvPr id="26627" name="Picture 2" descr="C:\Users\Александр\Pictures\2016-04-18 001\IMG_20160417_001700.jpg">
            <a:extLst>
              <a:ext uri="{FF2B5EF4-FFF2-40B4-BE49-F238E27FC236}">
                <a16:creationId xmlns:a16="http://schemas.microsoft.com/office/drawing/2014/main" id="{7BF32EB8-A25E-4507-88F0-0D150527A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0"/>
            <a:ext cx="4895850" cy="6597650"/>
          </a:xfrm>
          <a:noFill/>
        </p:spPr>
      </p:pic>
      <p:pic>
        <p:nvPicPr>
          <p:cNvPr id="26628" name="Picture 3" descr="C:\Users\Александр\Pictures\2016-06-30\3553.jpg">
            <a:extLst>
              <a:ext uri="{FF2B5EF4-FFF2-40B4-BE49-F238E27FC236}">
                <a16:creationId xmlns:a16="http://schemas.microsoft.com/office/drawing/2014/main" id="{612B58CC-6659-4BB1-94BE-FE18D0E2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41402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2491F546-7628-4A25-BBB3-1A047511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7559675" cy="1657350"/>
          </a:xfrm>
        </p:spPr>
        <p:txBody>
          <a:bodyPr/>
          <a:lstStyle/>
          <a:p>
            <a:r>
              <a:rPr lang="ru-RU" altLang="ru-RU" b="1">
                <a:solidFill>
                  <a:schemeClr val="accent2"/>
                </a:solidFill>
              </a:rPr>
              <a:t>Участники  проектной деятельности ОУ должны различать: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E00279-449C-4B4D-81F8-48E572BE3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916113"/>
            <a:ext cx="7129463" cy="4608512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понятие проекта, проектной деятельности;</a:t>
            </a:r>
          </a:p>
          <a:p>
            <a:pPr>
              <a:defRPr/>
            </a:pPr>
            <a:r>
              <a:rPr lang="ru-RU" sz="3200" dirty="0"/>
              <a:t>типологию проектов.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3600" b="1" dirty="0">
                <a:solidFill>
                  <a:schemeClr val="accent2"/>
                </a:solidFill>
              </a:rPr>
              <a:t>Должны уметь:</a:t>
            </a:r>
          </a:p>
          <a:p>
            <a:pPr>
              <a:defRPr/>
            </a:pPr>
            <a:r>
              <a:rPr lang="ru-RU" sz="3200" dirty="0"/>
              <a:t>различать типы проектов;</a:t>
            </a:r>
          </a:p>
          <a:p>
            <a:pPr>
              <a:defRPr/>
            </a:pPr>
            <a:r>
              <a:rPr lang="ru-RU" sz="3200" dirty="0"/>
              <a:t>определять структуру проекта.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307BCD10-757A-4483-AB62-822EF9B2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115888"/>
            <a:ext cx="7200900" cy="1584325"/>
          </a:xfrm>
        </p:spPr>
        <p:txBody>
          <a:bodyPr/>
          <a:lstStyle/>
          <a:p>
            <a:r>
              <a:rPr lang="ru-RU" altLang="ru-RU"/>
              <a:t>Мониторинг готовности учащихся к участию в проектной деятельности:</a:t>
            </a:r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5D0628E9-5BC1-4C96-9235-23965B34C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844675"/>
            <a:ext cx="7343775" cy="489743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Что означает, что учащийся готов самостоятельно работать над проектом? Ученик готов осуществлять проектную деятельность, если у него сформированы проектные умения. Кроме того у него сформировано представление о том, когда можно осуществлять проектную деятельность, и имеется практический опыт использования проектирования для решения проблем. Технология проектирования требует умения анализировать проблемную ситуацию. </a:t>
            </a:r>
            <a:endParaRPr lang="ru-RU" altLang="ru-RU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77478E4F-D22E-4696-8C02-30C5FC68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56550" cy="1700213"/>
          </a:xfrm>
        </p:spPr>
        <p:txBody>
          <a:bodyPr/>
          <a:lstStyle/>
          <a:p>
            <a:r>
              <a:rPr lang="ru-RU" altLang="ru-RU"/>
              <a:t>Достоинства организации проектной деятельности в </a:t>
            </a:r>
            <a:br>
              <a:rPr lang="ru-RU" altLang="ru-RU"/>
            </a:br>
            <a:r>
              <a:rPr lang="ru-RU" altLang="ru-RU"/>
              <a:t>ДОУ и ОУ:</a:t>
            </a:r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2C1D6201-E52E-4347-9941-A60A70872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700213"/>
            <a:ext cx="7559675" cy="489743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/>
              <a:t>Развитие: самостоятельности, инициативы.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/>
              <a:t>Повышение мотивации к обучению.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/>
              <a:t>Умение организовывать коллективную деятельность.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/>
              <a:t>Готовность соблюдать дисциплину.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400"/>
              <a:t>Повышает качество знаний.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2400"/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2400"/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2400"/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2400"/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2400"/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745AF670-F8FD-4314-A984-E22B8A65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3313112" cy="1052513"/>
          </a:xfrm>
        </p:spPr>
        <p:txBody>
          <a:bodyPr/>
          <a:lstStyle/>
          <a:p>
            <a:pPr algn="ctr" eaLnBrk="1" hangingPunct="1"/>
            <a:r>
              <a:rPr lang="ru-RU" altLang="ru-RU" b="1">
                <a:solidFill>
                  <a:srgbClr val="FF0000"/>
                </a:solidFill>
              </a:rPr>
              <a:t> </a:t>
            </a:r>
            <a:r>
              <a:rPr lang="ru-RU" altLang="ru-RU" sz="4000" b="1">
                <a:solidFill>
                  <a:srgbClr val="FF0000"/>
                </a:solidFill>
              </a:rPr>
              <a:t>Вывод:</a:t>
            </a:r>
          </a:p>
        </p:txBody>
      </p:sp>
      <p:sp>
        <p:nvSpPr>
          <p:cNvPr id="23555" name="Содержимое 10">
            <a:extLst>
              <a:ext uri="{FF2B5EF4-FFF2-40B4-BE49-F238E27FC236}">
                <a16:creationId xmlns:a16="http://schemas.microsoft.com/office/drawing/2014/main" id="{FC47870B-AA4A-4A18-8555-4BE8E38D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5175"/>
            <a:ext cx="4752975" cy="59039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Clr>
                <a:srgbClr val="90C226"/>
              </a:buClr>
              <a:buFont typeface="Wingdings 3" panose="05040102010807070707" pitchFamily="18" charset="2"/>
              <a:buNone/>
              <a:defRPr/>
            </a:pPr>
            <a:r>
              <a:rPr lang="ru-RU" altLang="ru-RU" dirty="0"/>
              <a:t>   </a:t>
            </a:r>
            <a:r>
              <a:rPr lang="ru-RU" altLang="ru-RU" sz="2400" b="1" dirty="0">
                <a:solidFill>
                  <a:srgbClr val="0070C0"/>
                </a:solidFill>
              </a:rPr>
              <a:t>Зачем нам нужен опыт участия дошкольников в проектной деятельности?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b="1" u="sng" dirty="0">
                <a:solidFill>
                  <a:schemeClr val="accent5">
                    <a:lumMod val="75000"/>
                  </a:schemeClr>
                </a:solidFill>
              </a:rPr>
              <a:t>Проектно-исследовательская деятельность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/>
              <a:t>     </a:t>
            </a:r>
            <a:r>
              <a:rPr lang="ru-RU" altLang="ru-RU" sz="3200" b="1" dirty="0">
                <a:solidFill>
                  <a:schemeClr val="tx2"/>
                </a:solidFill>
              </a:rPr>
              <a:t>Учит управлять своими действиями, которые направлены на достижение конкретной цели, помогает формировать УУД.</a:t>
            </a:r>
          </a:p>
        </p:txBody>
      </p:sp>
      <p:pic>
        <p:nvPicPr>
          <p:cNvPr id="30724" name="Picture 55" descr="C:\Users\Александр\Pictures\2016-06-30\3664.jpg">
            <a:extLst>
              <a:ext uri="{FF2B5EF4-FFF2-40B4-BE49-F238E27FC236}">
                <a16:creationId xmlns:a16="http://schemas.microsoft.com/office/drawing/2014/main" id="{FF4F951F-F2D7-47B2-9BC8-18B0A94C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975" y="0"/>
            <a:ext cx="439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ABD4B1B-5037-4E6C-AEC9-7A9CE7D33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1747" name="WordArt 12">
            <a:extLst>
              <a:ext uri="{FF2B5EF4-FFF2-40B4-BE49-F238E27FC236}">
                <a16:creationId xmlns:a16="http://schemas.microsoft.com/office/drawing/2014/main" id="{BF109D4A-8531-4BC4-89C5-D4EE1182E9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989138"/>
            <a:ext cx="8631238" cy="42195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57D8C86A-7231-42EA-A149-284B3589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609600"/>
            <a:ext cx="7416800" cy="5699125"/>
          </a:xfrm>
        </p:spPr>
        <p:txBody>
          <a:bodyPr/>
          <a:lstStyle/>
          <a:p>
            <a:r>
              <a:rPr lang="ru-RU" altLang="ru-RU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Преемственность – это непрерывный процесс воспитания и обучения ребенка, переход от одной ступени образования  к другой. Готовность ребенка к школе является одним из ключевых моментов в реализации преемственности.</a:t>
            </a:r>
            <a:endParaRPr lang="ru-RU" altLang="ru-RU" b="1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56ED61A4-8699-4B7D-ADBF-1E2E07428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214313"/>
            <a:ext cx="8116887" cy="1462087"/>
          </a:xfrm>
        </p:spPr>
        <p:txBody>
          <a:bodyPr/>
          <a:lstStyle/>
          <a:p>
            <a:r>
              <a:rPr lang="ru-RU" altLang="ru-RU"/>
              <a:t>Ступени образования в РФ: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E3221D90-F81C-413E-893C-2FB528EC6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25" y="6084888"/>
            <a:ext cx="6113463" cy="272097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b="1"/>
              <a:t> </a:t>
            </a:r>
          </a:p>
        </p:txBody>
      </p:sp>
      <p:pic>
        <p:nvPicPr>
          <p:cNvPr id="16388" name="Picture 7" descr="https://ds04.infourok.ru/uploads/ex/03ab/00029bba-e4e6a936/img8.jpg">
            <a:extLst>
              <a:ext uri="{FF2B5EF4-FFF2-40B4-BE49-F238E27FC236}">
                <a16:creationId xmlns:a16="http://schemas.microsoft.com/office/drawing/2014/main" id="{300C37FE-DE80-4A54-8F4F-60FD0488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E0A442A-2F6C-4C96-81BD-01AE3392A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6707188" cy="865188"/>
          </a:xfrm>
        </p:spPr>
        <p:txBody>
          <a:bodyPr/>
          <a:lstStyle/>
          <a:p>
            <a:pPr eaLnBrk="1" hangingPunct="1"/>
            <a:r>
              <a:rPr lang="ru-RU" altLang="ru-RU"/>
              <a:t>   Проектная деятельность.         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9F3BFBC-33E0-4FC6-91F7-99087C3025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7488238" cy="4648200"/>
          </a:xfrm>
        </p:spPr>
        <p:txBody>
          <a:bodyPr/>
          <a:lstStyle/>
          <a:p>
            <a:pPr marL="0" indent="0" algn="just" eaLnBrk="1" hangingPunct="1">
              <a:buFont typeface="Wingdings 3" panose="05040102010807070707" pitchFamily="18" charset="2"/>
              <a:buNone/>
            </a:pPr>
            <a:r>
              <a:rPr lang="ru-RU" altLang="ru-RU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работа, направленная на решение конкретной проблемы, на достижение оптимальным способом заранее запланированного результата.</a:t>
            </a:r>
          </a:p>
          <a:p>
            <a:pPr marL="0" indent="0" algn="just" eaLnBrk="1" hangingPunct="1">
              <a:buFont typeface="Wingdings 3" panose="05040102010807070707" pitchFamily="18" charset="2"/>
              <a:buNone/>
            </a:pPr>
            <a:r>
              <a:rPr lang="ru-RU" altLang="ru-RU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 педагогическая технология — это совокупность исследовательских, поисковых, проблемных методов, творческих-в его основе лежит развитие познавательных навыков детей, умений самостоятельно конструировать свои знания, ориентироваться в информационном пространстве, развитие критического и творческого мышления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4C2659C0-9F7A-49CC-8C8A-6911760F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6634163" cy="665163"/>
          </a:xfrm>
        </p:spPr>
        <p:txBody>
          <a:bodyPr/>
          <a:lstStyle/>
          <a:p>
            <a:r>
              <a:rPr lang="ru-RU" altLang="ru-RU" b="1"/>
              <a:t>Виды проектов:</a:t>
            </a:r>
          </a:p>
        </p:txBody>
      </p:sp>
      <p:sp>
        <p:nvSpPr>
          <p:cNvPr id="18435" name="Текст 2">
            <a:extLst>
              <a:ext uri="{FF2B5EF4-FFF2-40B4-BE49-F238E27FC236}">
                <a16:creationId xmlns:a16="http://schemas.microsoft.com/office/drawing/2014/main" id="{6E4FBA95-2D98-475F-ABE2-2CCB1550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9300" y="3632200"/>
            <a:ext cx="3090863" cy="57626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8436" name="Объект 3">
            <a:extLst>
              <a:ext uri="{FF2B5EF4-FFF2-40B4-BE49-F238E27FC236}">
                <a16:creationId xmlns:a16="http://schemas.microsoft.com/office/drawing/2014/main" id="{DC48B0B3-AF1B-4409-8572-9BD1FD6D1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125" y="1076325"/>
            <a:ext cx="4910138" cy="5592763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-Практико-ориентированный проект</a:t>
            </a:r>
            <a:r>
              <a:rPr lang="ru-RU" altLang="ru-RU" sz="2000"/>
              <a:t>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/>
              <a:t>Нацелен на социальные и интересы самих участников проекта. Продукт заранее определен и может быть использован в жизни класса, школы, города.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-Исследовательский проект.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>
                <a:solidFill>
                  <a:schemeClr val="tx1"/>
                </a:solidFill>
              </a:rPr>
              <a:t>обоснование актуальности избранной темы, обозначение задач исследования, обсуждение полученных результатов.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>
                <a:solidFill>
                  <a:schemeClr val="tx1"/>
                </a:solidFill>
              </a:rPr>
              <a:t>-</a:t>
            </a:r>
            <a:r>
              <a:rPr lang="ru-RU" altLang="ru-RU" sz="2000" b="1">
                <a:solidFill>
                  <a:srgbClr val="FF0000"/>
                </a:solidFill>
              </a:rPr>
              <a:t>Информационный проект. </a:t>
            </a:r>
            <a:r>
              <a:rPr lang="ru-RU" altLang="ru-RU" sz="2000">
                <a:solidFill>
                  <a:schemeClr val="tx1"/>
                </a:solidFill>
              </a:rPr>
              <a:t>Направлен на сбор информации о каком-то объекте, явлении с целью ее анализа, обобщения представления для широкой аудитории.</a:t>
            </a:r>
          </a:p>
        </p:txBody>
      </p:sp>
      <p:sp>
        <p:nvSpPr>
          <p:cNvPr id="18437" name="Текст 4">
            <a:extLst>
              <a:ext uri="{FF2B5EF4-FFF2-40B4-BE49-F238E27FC236}">
                <a16:creationId xmlns:a16="http://schemas.microsoft.com/office/drawing/2014/main" id="{E3B43C58-1FCC-42D6-A4D5-AD2D08476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9300" y="2905125"/>
            <a:ext cx="2095500" cy="576263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18438" name="Picture 7" descr="C:\Users\Александр\Pictures\DCIM\Camera\IMG_20180220_144328.jpg">
            <a:extLst>
              <a:ext uri="{FF2B5EF4-FFF2-40B4-BE49-F238E27FC236}">
                <a16:creationId xmlns:a16="http://schemas.microsoft.com/office/drawing/2014/main" id="{1F78AEDC-E2BA-45D7-8708-A6D80C28929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825" y="0"/>
            <a:ext cx="4067175" cy="68580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C3AFB247-AEA1-4E0E-BF22-BBF4AD72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0" y="2492375"/>
            <a:ext cx="3600450" cy="18002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9459" name="Объект 2">
            <a:extLst>
              <a:ext uri="{FF2B5EF4-FFF2-40B4-BE49-F238E27FC236}">
                <a16:creationId xmlns:a16="http://schemas.microsoft.com/office/drawing/2014/main" id="{CD357880-0FF0-4611-A399-FB41F17B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500563" cy="364490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-Ролевой проект.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/>
              <a:t>Разработка и реализация такого проекта наиболее сложна Участвуя в нем, проекты берут на себя роли литературных или исторических персонажей.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 b="1">
                <a:solidFill>
                  <a:srgbClr val="FF0000"/>
                </a:solidFill>
                <a:latin typeface="Helvetica Neue"/>
              </a:rPr>
              <a:t>Творческий проект.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altLang="ru-RU" sz="2000">
                <a:solidFill>
                  <a:srgbClr val="333333"/>
                </a:solidFill>
                <a:latin typeface="Helvetica Neue"/>
              </a:rPr>
              <a:t>Предполагает максимально свободный и нетрадиционный подход к оформлению результатов.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altLang="ru-RU" sz="200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19460" name="Picture 4" descr="C:\Users\Александр\Pictures\DCIM\Camera\IMG_20180220_144907.jpg">
            <a:extLst>
              <a:ext uri="{FF2B5EF4-FFF2-40B4-BE49-F238E27FC236}">
                <a16:creationId xmlns:a16="http://schemas.microsoft.com/office/drawing/2014/main" id="{EC292D90-29A2-4ECA-9E8B-92EC715B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4643437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C:\Users\Александр\Pictures\DCIM\Camera\IMG_20180220_145249.jpg">
            <a:extLst>
              <a:ext uri="{FF2B5EF4-FFF2-40B4-BE49-F238E27FC236}">
                <a16:creationId xmlns:a16="http://schemas.microsoft.com/office/drawing/2014/main" id="{29684B28-2AF1-44F0-A8A2-1B585385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22663"/>
            <a:ext cx="467995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AB2676C1-AF36-4096-A3A8-4F7700AA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8" y="115888"/>
            <a:ext cx="7200900" cy="1320800"/>
          </a:xfrm>
        </p:spPr>
        <p:txBody>
          <a:bodyPr/>
          <a:lstStyle/>
          <a:p>
            <a:r>
              <a:rPr lang="ru-RU" altLang="ru-RU"/>
              <a:t>Этапы проектов в ОУ: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AC9ED-FBA7-463B-8620-C7F7097A4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5256212" cy="6021387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000" dirty="0"/>
              <a:t>1 Этап </a:t>
            </a:r>
            <a:r>
              <a:rPr lang="ru-RU" sz="2000" b="1" dirty="0" err="1">
                <a:solidFill>
                  <a:srgbClr val="FF0000"/>
                </a:solidFill>
              </a:rPr>
              <a:t>проблематизация</a:t>
            </a:r>
            <a:r>
              <a:rPr lang="ru-RU" sz="2000" dirty="0"/>
              <a:t> - необходимо оценить имеющиеся обстоятельства и сформулировать проблему.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000" dirty="0"/>
              <a:t>2 Этап </a:t>
            </a:r>
            <a:r>
              <a:rPr lang="ru-RU" sz="2000" b="1" dirty="0">
                <a:solidFill>
                  <a:srgbClr val="FF0000"/>
                </a:solidFill>
              </a:rPr>
              <a:t>целеполагание</a:t>
            </a:r>
            <a:r>
              <a:rPr lang="ru-RU" sz="2000" dirty="0"/>
              <a:t>. На этом этапе проблема преобразуется в личностно значимую цель и приобретает образ ожидаемого результата, который в дальнейшем воплотится в проектном продукте.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000" dirty="0"/>
              <a:t>3 Важнейший этап работы над проектом - это </a:t>
            </a:r>
            <a:r>
              <a:rPr lang="ru-RU" sz="2000" b="1" dirty="0">
                <a:solidFill>
                  <a:schemeClr val="accent5"/>
                </a:solidFill>
              </a:rPr>
              <a:t>планирование</a:t>
            </a:r>
            <a:r>
              <a:rPr lang="ru-RU" sz="2000" dirty="0"/>
              <a:t>, в результате которого ясные очертания приобретает не только отдаленная цель, но и ближайшие шаги.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ru-RU" sz="2000" dirty="0"/>
              <a:t>4 Завершающий этап работы - </a:t>
            </a:r>
            <a:r>
              <a:rPr lang="ru-RU" sz="2000" b="1" dirty="0">
                <a:solidFill>
                  <a:srgbClr val="FF0000"/>
                </a:solidFill>
              </a:rPr>
              <a:t>самооценка и рефлексия</a:t>
            </a:r>
            <a:r>
              <a:rPr lang="ru-RU" sz="2000" dirty="0"/>
              <a:t>.</a:t>
            </a:r>
          </a:p>
        </p:txBody>
      </p:sp>
      <p:pic>
        <p:nvPicPr>
          <p:cNvPr id="20484" name="Объект 1">
            <a:extLst>
              <a:ext uri="{FF2B5EF4-FFF2-40B4-BE49-F238E27FC236}">
                <a16:creationId xmlns:a16="http://schemas.microsoft.com/office/drawing/2014/main" id="{552BCB96-B8FB-4BB5-8C74-DC3543C643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8925" y="549275"/>
            <a:ext cx="3724275" cy="59039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1A3C7A6B-7F93-40A8-8CF0-1D85CE67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1507" name="Picture 2" descr="https://arhivurokov.ru/multiurok/2/d/a/2da3765ecf39199b959e5553f4d9df20c5017464/img20.jpg">
            <a:extLst>
              <a:ext uri="{FF2B5EF4-FFF2-40B4-BE49-F238E27FC236}">
                <a16:creationId xmlns:a16="http://schemas.microsoft.com/office/drawing/2014/main" id="{A6B219DD-01FD-44A5-9CE6-BB9C3F67D8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113" cy="686593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E0E13751-8C44-493C-A11D-1ABAA5D3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33375"/>
            <a:ext cx="7793038" cy="14620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333399"/>
                </a:solidFill>
              </a:rPr>
              <a:t>     </a:t>
            </a:r>
            <a:endParaRPr lang="ru-RU" altLang="ru-RU"/>
          </a:p>
        </p:txBody>
      </p:sp>
      <p:sp>
        <p:nvSpPr>
          <p:cNvPr id="22531" name="Содержимое 6">
            <a:extLst>
              <a:ext uri="{FF2B5EF4-FFF2-40B4-BE49-F238E27FC236}">
                <a16:creationId xmlns:a16="http://schemas.microsoft.com/office/drawing/2014/main" id="{DB310AC1-F81D-48CB-8EAC-673E68272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000" b="1">
                <a:solidFill>
                  <a:srgbClr val="0070C0"/>
                </a:solidFill>
              </a:rPr>
              <a:t>Ученики активно принимают участие в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000" b="1">
                <a:solidFill>
                  <a:srgbClr val="0070C0"/>
                </a:solidFill>
              </a:rPr>
              <a:t>Муниципальной научно-практической конференции </a:t>
            </a:r>
            <a:r>
              <a:rPr lang="en-US" altLang="ru-RU" sz="3000" b="1">
                <a:solidFill>
                  <a:srgbClr val="0070C0"/>
                </a:solidFill>
              </a:rPr>
              <a:t>«</a:t>
            </a:r>
            <a:r>
              <a:rPr lang="ru-RU" altLang="ru-RU" sz="3000" b="1">
                <a:solidFill>
                  <a:srgbClr val="0070C0"/>
                </a:solidFill>
              </a:rPr>
              <a:t>Мы будущее 21века</a:t>
            </a:r>
            <a:r>
              <a:rPr lang="en-US" altLang="ru-RU" sz="3000" b="1">
                <a:solidFill>
                  <a:srgbClr val="0070C0"/>
                </a:solidFill>
              </a:rPr>
              <a:t>»</a:t>
            </a:r>
            <a:endParaRPr lang="ru-RU" altLang="ru-RU" sz="3000" b="1">
              <a:solidFill>
                <a:srgbClr val="0070C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                              </a:t>
            </a:r>
            <a:r>
              <a:rPr lang="ru-RU" altLang="ru-RU" sz="2400" b="1">
                <a:solidFill>
                  <a:srgbClr val="FF0000"/>
                </a:solidFill>
              </a:rPr>
              <a:t>2016год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400" b="1">
                <a:solidFill>
                  <a:srgbClr val="FF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проект </a:t>
            </a:r>
            <a:r>
              <a:rPr lang="en-US" altLang="ru-RU" sz="2400" b="1">
                <a:solidFill>
                  <a:srgbClr val="FF0000"/>
                </a:solidFill>
              </a:rPr>
              <a:t>«</a:t>
            </a:r>
            <a:r>
              <a:rPr lang="ru-RU" altLang="ru-RU" sz="2400" b="1">
                <a:solidFill>
                  <a:srgbClr val="FF0000"/>
                </a:solidFill>
              </a:rPr>
              <a:t>Красная книга. Растения</a:t>
            </a:r>
            <a:r>
              <a:rPr lang="en-US" altLang="ru-RU" sz="2400" b="1">
                <a:solidFill>
                  <a:srgbClr val="FF0000"/>
                </a:solidFill>
              </a:rPr>
              <a:t>»</a:t>
            </a:r>
            <a:r>
              <a:rPr lang="ru-RU" altLang="ru-RU" sz="2400" b="1">
                <a:solidFill>
                  <a:srgbClr val="FF0000"/>
                </a:solidFill>
              </a:rPr>
              <a:t> - 2 место.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                             2017 год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400" b="1">
                <a:solidFill>
                  <a:srgbClr val="FF0000"/>
                </a:solidFill>
              </a:rPr>
              <a:t> </a:t>
            </a:r>
            <a:r>
              <a:rPr lang="ru-RU" altLang="ru-RU" sz="2400" b="1">
                <a:solidFill>
                  <a:srgbClr val="FF0000"/>
                </a:solidFill>
              </a:rPr>
              <a:t>проект </a:t>
            </a:r>
            <a:r>
              <a:rPr lang="en-US" altLang="ru-RU" sz="2400" b="1">
                <a:solidFill>
                  <a:srgbClr val="FF0000"/>
                </a:solidFill>
              </a:rPr>
              <a:t>«</a:t>
            </a:r>
            <a:r>
              <a:rPr lang="ru-RU" altLang="ru-RU" sz="2400" b="1">
                <a:solidFill>
                  <a:srgbClr val="FF0000"/>
                </a:solidFill>
              </a:rPr>
              <a:t>Школа –кулинара</a:t>
            </a:r>
            <a:r>
              <a:rPr lang="en-US" altLang="ru-RU" sz="2400" b="1">
                <a:solidFill>
                  <a:srgbClr val="FF0000"/>
                </a:solidFill>
              </a:rPr>
              <a:t>» </a:t>
            </a:r>
            <a:r>
              <a:rPr lang="ru-RU" altLang="ru-RU" sz="2400" b="1">
                <a:solidFill>
                  <a:srgbClr val="FF0000"/>
                </a:solidFill>
              </a:rPr>
              <a:t>-2место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проект </a:t>
            </a:r>
            <a:r>
              <a:rPr lang="en-US" altLang="ru-RU" sz="2400" b="1">
                <a:solidFill>
                  <a:srgbClr val="FF0000"/>
                </a:solidFill>
              </a:rPr>
              <a:t>«</a:t>
            </a:r>
            <a:r>
              <a:rPr lang="ru-RU" altLang="ru-RU" sz="2400" b="1">
                <a:solidFill>
                  <a:srgbClr val="FF0000"/>
                </a:solidFill>
              </a:rPr>
              <a:t>Экология нашего края. Урал</a:t>
            </a:r>
            <a:r>
              <a:rPr lang="en-US" altLang="ru-RU" sz="2400" b="1">
                <a:solidFill>
                  <a:srgbClr val="FF0000"/>
                </a:solidFill>
              </a:rPr>
              <a:t>»</a:t>
            </a:r>
            <a:r>
              <a:rPr lang="ru-RU" altLang="ru-RU" sz="2400" b="1">
                <a:solidFill>
                  <a:srgbClr val="FF0000"/>
                </a:solidFill>
              </a:rPr>
              <a:t>-4 место</a:t>
            </a:r>
            <a:endParaRPr lang="en-US" altLang="ru-RU" sz="2400" b="1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                   Социальный проект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  </a:t>
            </a:r>
            <a:r>
              <a:rPr lang="en-US" altLang="ru-RU" sz="2400" b="1">
                <a:solidFill>
                  <a:srgbClr val="FF0000"/>
                </a:solidFill>
              </a:rPr>
              <a:t>«</a:t>
            </a:r>
            <a:r>
              <a:rPr lang="ru-RU" altLang="ru-RU" sz="2400" b="1">
                <a:solidFill>
                  <a:srgbClr val="FF0000"/>
                </a:solidFill>
              </a:rPr>
              <a:t>Кормушка для птиц</a:t>
            </a:r>
            <a:r>
              <a:rPr lang="en-US" altLang="ru-RU" sz="2400" b="1">
                <a:solidFill>
                  <a:srgbClr val="FF0000"/>
                </a:solidFill>
              </a:rPr>
              <a:t>»</a:t>
            </a:r>
            <a:r>
              <a:rPr lang="ru-RU" altLang="ru-RU" sz="2400" b="1">
                <a:solidFill>
                  <a:srgbClr val="FF0000"/>
                </a:solidFill>
              </a:rPr>
              <a:t>-4 место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u-RU" sz="2800" b="1">
              <a:solidFill>
                <a:srgbClr val="FF0000"/>
              </a:solidFill>
            </a:endParaRPr>
          </a:p>
          <a:p>
            <a:pPr eaLnBrk="1" hangingPunct="1"/>
            <a:endParaRPr lang="ru-RU" altLang="ru-RU" sz="2800" b="1"/>
          </a:p>
        </p:txBody>
      </p:sp>
      <p:pic>
        <p:nvPicPr>
          <p:cNvPr id="22532" name="Picture 49" descr="C:\Users\Александр\Pictures\Camera\IMG_20161206_112848.jpg">
            <a:extLst>
              <a:ext uri="{FF2B5EF4-FFF2-40B4-BE49-F238E27FC236}">
                <a16:creationId xmlns:a16="http://schemas.microsoft.com/office/drawing/2014/main" id="{79C9DA97-DD27-4EE0-B71F-ECB123B9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638" y="5084763"/>
            <a:ext cx="2943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6" descr="C:\Users\Александр\Pictures\Camera\IMG_20161202_103639.jpg">
            <a:extLst>
              <a:ext uri="{FF2B5EF4-FFF2-40B4-BE49-F238E27FC236}">
                <a16:creationId xmlns:a16="http://schemas.microsoft.com/office/drawing/2014/main" id="{3D6289D9-29E2-4371-8EC7-E968FB3A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5084763"/>
            <a:ext cx="29654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Содержимое 6" descr="3572.jpg">
            <a:extLst>
              <a:ext uri="{FF2B5EF4-FFF2-40B4-BE49-F238E27FC236}">
                <a16:creationId xmlns:a16="http://schemas.microsoft.com/office/drawing/2014/main" id="{AC5C74A3-B4E9-4D30-BDC8-E202D8535A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084763"/>
            <a:ext cx="28082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690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Tahoma</vt:lpstr>
      <vt:lpstr>Arial</vt:lpstr>
      <vt:lpstr>Trebuchet MS</vt:lpstr>
      <vt:lpstr>Wingdings 3</vt:lpstr>
      <vt:lpstr>Calibri</vt:lpstr>
      <vt:lpstr>Times New Roman</vt:lpstr>
      <vt:lpstr>Helvetica Neue</vt:lpstr>
      <vt:lpstr>Wingdings</vt:lpstr>
      <vt:lpstr>Грань</vt:lpstr>
      <vt:lpstr>1_Грань</vt:lpstr>
      <vt:lpstr>2_Грань</vt:lpstr>
      <vt:lpstr>Преемственность проектной деятельности в дошкольном и начальном школьном образовании.</vt:lpstr>
      <vt:lpstr>Преемственность – это непрерывный процесс воспитания и обучения ребенка, переход от одной ступени образования  к другой. Готовность ребенка к школе является одним из ключевых моментов в реализации преемственности.</vt:lpstr>
      <vt:lpstr>Ступени образования в РФ:</vt:lpstr>
      <vt:lpstr>   Проектная деятельность.          </vt:lpstr>
      <vt:lpstr>Виды проектов:</vt:lpstr>
      <vt:lpstr>Презентация PowerPoint</vt:lpstr>
      <vt:lpstr>Этапы проектов в ОУ:</vt:lpstr>
      <vt:lpstr>Презентация PowerPoint</vt:lpstr>
      <vt:lpstr>     </vt:lpstr>
      <vt:lpstr>Исследовательский проект «Школа кулинара»</vt:lpstr>
      <vt:lpstr>Этапы проекта:</vt:lpstr>
      <vt:lpstr>Презентация PowerPoint</vt:lpstr>
      <vt:lpstr>»</vt:lpstr>
      <vt:lpstr>Участники  проектной деятельности ОУ должны различать:</vt:lpstr>
      <vt:lpstr>Мониторинг готовности учащихся к участию в проектной деятельности:</vt:lpstr>
      <vt:lpstr>Достоинства организации проектной деятельности в  ДОУ и ОУ:</vt:lpstr>
      <vt:lpstr> Вывод: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за межаттестационный период        2006-2010 г.</dc:title>
  <dc:creator>Gorky</dc:creator>
  <cp:lastModifiedBy>Олег Печеркин</cp:lastModifiedBy>
  <cp:revision>94</cp:revision>
  <dcterms:created xsi:type="dcterms:W3CDTF">2010-11-05T11:34:30Z</dcterms:created>
  <dcterms:modified xsi:type="dcterms:W3CDTF">2018-03-21T16:37:22Z</dcterms:modified>
</cp:coreProperties>
</file>