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72940" y="3392423"/>
            <a:ext cx="198120" cy="175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28114" y="564896"/>
            <a:ext cx="628777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72940" y="3392423"/>
            <a:ext cx="198120" cy="175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72940" y="3392423"/>
            <a:ext cx="198120" cy="175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72940" y="3392423"/>
            <a:ext cx="198120" cy="1752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0896" y="2048383"/>
            <a:ext cx="5982207" cy="1316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10766" y="460959"/>
            <a:ext cx="12960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29" dirty="0">
                <a:solidFill>
                  <a:srgbClr val="2E5496"/>
                </a:solidFill>
                <a:latin typeface="Arial"/>
                <a:cs typeface="Arial"/>
              </a:rPr>
              <a:t>Неделя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6777" y="938530"/>
            <a:ext cx="22447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0" dirty="0">
                <a:solidFill>
                  <a:srgbClr val="2E5496"/>
                </a:solidFill>
              </a:rPr>
              <a:t>з</a:t>
            </a:r>
            <a:r>
              <a:rPr sz="4400" spc="-155" dirty="0">
                <a:solidFill>
                  <a:srgbClr val="2E5496"/>
                </a:solidFill>
              </a:rPr>
              <a:t>д</a:t>
            </a:r>
            <a:r>
              <a:rPr sz="4400" spc="-135" dirty="0">
                <a:solidFill>
                  <a:srgbClr val="2E5496"/>
                </a:solidFill>
              </a:rPr>
              <a:t>ор</a:t>
            </a:r>
            <a:r>
              <a:rPr sz="4400" spc="-120" dirty="0">
                <a:solidFill>
                  <a:srgbClr val="2E5496"/>
                </a:solidFill>
              </a:rPr>
              <a:t>о</a:t>
            </a:r>
            <a:r>
              <a:rPr sz="4400" spc="-250" dirty="0">
                <a:solidFill>
                  <a:srgbClr val="2E5496"/>
                </a:solidFill>
              </a:rPr>
              <a:t>вья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111877" y="3732021"/>
            <a:ext cx="23475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95" dirty="0">
                <a:solidFill>
                  <a:srgbClr val="2E5496"/>
                </a:solidFill>
                <a:latin typeface="Arial"/>
                <a:cs typeface="Arial"/>
              </a:rPr>
              <a:t>воспитатель</a:t>
            </a:r>
            <a:r>
              <a:rPr sz="1600" spc="-13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2E5496"/>
                </a:solidFill>
                <a:latin typeface="Arial"/>
                <a:cs typeface="Arial"/>
              </a:rPr>
              <a:t>Коршунова  </a:t>
            </a:r>
            <a:r>
              <a:rPr sz="2000" spc="-150" dirty="0">
                <a:solidFill>
                  <a:srgbClr val="2E5496"/>
                </a:solidFill>
                <a:latin typeface="Arial"/>
                <a:cs typeface="Arial"/>
              </a:rPr>
              <a:t>Наталья</a:t>
            </a:r>
            <a:r>
              <a:rPr sz="2000" spc="-14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2E5496"/>
                </a:solidFill>
                <a:latin typeface="Arial"/>
                <a:cs typeface="Arial"/>
              </a:rPr>
              <a:t>Григорьевна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4417" y="1789938"/>
            <a:ext cx="19113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0" dirty="0">
                <a:solidFill>
                  <a:srgbClr val="2E5496"/>
                </a:solidFill>
                <a:latin typeface="Arial"/>
                <a:cs typeface="Arial"/>
              </a:rPr>
              <a:t>Отчет </a:t>
            </a:r>
            <a:r>
              <a:rPr sz="2000" spc="-50" dirty="0">
                <a:solidFill>
                  <a:srgbClr val="2E5496"/>
                </a:solidFill>
                <a:latin typeface="Arial"/>
                <a:cs typeface="Arial"/>
              </a:rPr>
              <a:t>по</a:t>
            </a:r>
            <a:r>
              <a:rPr sz="2000" spc="-15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2E5496"/>
                </a:solidFill>
                <a:latin typeface="Arial"/>
                <a:cs typeface="Arial"/>
              </a:rPr>
              <a:t>группам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3678" y="2362326"/>
            <a:ext cx="1851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60" dirty="0">
                <a:solidFill>
                  <a:srgbClr val="2E5496"/>
                </a:solidFill>
                <a:latin typeface="Arial"/>
                <a:cs typeface="Arial"/>
              </a:rPr>
              <a:t>Лето</a:t>
            </a:r>
            <a:r>
              <a:rPr sz="2800" spc="-21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4000" spc="-195" dirty="0">
                <a:solidFill>
                  <a:srgbClr val="2E5496"/>
                </a:solidFill>
                <a:latin typeface="Arial"/>
                <a:cs typeface="Arial"/>
              </a:rPr>
              <a:t>2017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8120" y="306324"/>
            <a:ext cx="4829556" cy="362102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59" y="2891027"/>
            <a:ext cx="4828032" cy="362102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5019" y="933069"/>
            <a:ext cx="2286635" cy="100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60" dirty="0">
                <a:solidFill>
                  <a:srgbClr val="2E5496"/>
                </a:solidFill>
              </a:rPr>
              <a:t>Мы</a:t>
            </a:r>
            <a:r>
              <a:rPr sz="3600" spc="-250" dirty="0">
                <a:solidFill>
                  <a:srgbClr val="2E5496"/>
                </a:solidFill>
              </a:rPr>
              <a:t> </a:t>
            </a:r>
            <a:r>
              <a:rPr sz="3600" spc="-140" dirty="0">
                <a:solidFill>
                  <a:srgbClr val="2E5496"/>
                </a:solidFill>
              </a:rPr>
              <a:t>играли,</a:t>
            </a:r>
            <a:endParaRPr sz="3600"/>
          </a:p>
          <a:p>
            <a:pPr marL="101600" algn="ctr">
              <a:lnSpc>
                <a:spcPct val="100000"/>
              </a:lnSpc>
              <a:spcBef>
                <a:spcPts val="40"/>
              </a:spcBef>
            </a:pPr>
            <a:r>
              <a:rPr sz="2800" spc="-95" dirty="0">
                <a:solidFill>
                  <a:srgbClr val="2E5496"/>
                </a:solidFill>
              </a:rPr>
              <a:t>мы</a:t>
            </a:r>
            <a:r>
              <a:rPr sz="2800" spc="-170" dirty="0">
                <a:solidFill>
                  <a:srgbClr val="2E5496"/>
                </a:solidFill>
              </a:rPr>
              <a:t> </a:t>
            </a:r>
            <a:r>
              <a:rPr sz="2800" spc="-114" dirty="0">
                <a:solidFill>
                  <a:srgbClr val="2E5496"/>
                </a:solidFill>
              </a:rPr>
              <a:t>играли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6185408" y="4875098"/>
            <a:ext cx="1917064" cy="995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>
              <a:lnSpc>
                <a:spcPts val="3340"/>
              </a:lnSpc>
              <a:spcBef>
                <a:spcPts val="95"/>
              </a:spcBef>
            </a:pPr>
            <a:r>
              <a:rPr sz="2800" spc="-220" dirty="0">
                <a:solidFill>
                  <a:srgbClr val="2E5496"/>
                </a:solidFill>
                <a:latin typeface="Arial"/>
                <a:cs typeface="Arial"/>
              </a:rPr>
              <a:t>И</a:t>
            </a:r>
            <a:r>
              <a:rPr sz="2800" spc="-21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800" spc="-95" dirty="0">
                <a:solidFill>
                  <a:srgbClr val="2E5496"/>
                </a:solidFill>
                <a:latin typeface="Arial"/>
                <a:cs typeface="Arial"/>
              </a:rPr>
              <a:t>нисколько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4300"/>
              </a:lnSpc>
            </a:pPr>
            <a:r>
              <a:rPr sz="3600" spc="-290" dirty="0">
                <a:solidFill>
                  <a:srgbClr val="2E5496"/>
                </a:solidFill>
                <a:latin typeface="Arial"/>
                <a:cs typeface="Arial"/>
              </a:rPr>
              <a:t>Не</a:t>
            </a:r>
            <a:r>
              <a:rPr sz="3600" spc="-27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3600" spc="-225" dirty="0">
                <a:solidFill>
                  <a:srgbClr val="2E5496"/>
                </a:solidFill>
                <a:latin typeface="Arial"/>
                <a:cs typeface="Arial"/>
              </a:rPr>
              <a:t>устали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algn="ctr">
              <a:lnSpc>
                <a:spcPct val="100000"/>
              </a:lnSpc>
              <a:spcBef>
                <a:spcPts val="100"/>
              </a:spcBef>
            </a:pPr>
            <a:r>
              <a:rPr spc="-270" dirty="0"/>
              <a:t>Сюжетно-ролевая</a:t>
            </a:r>
            <a:r>
              <a:rPr spc="-305" dirty="0"/>
              <a:t> </a:t>
            </a:r>
            <a:r>
              <a:rPr spc="-175" dirty="0"/>
              <a:t>игра</a:t>
            </a:r>
          </a:p>
          <a:p>
            <a:pPr marL="0" algn="ctr">
              <a:lnSpc>
                <a:spcPct val="100000"/>
              </a:lnSpc>
              <a:spcBef>
                <a:spcPts val="85"/>
              </a:spcBef>
            </a:pPr>
            <a:r>
              <a:rPr sz="3600" spc="-305" dirty="0"/>
              <a:t>«В </a:t>
            </a:r>
            <a:r>
              <a:rPr sz="3600" spc="-165" dirty="0"/>
              <a:t>гости </a:t>
            </a:r>
            <a:r>
              <a:rPr sz="3600" spc="-175" dirty="0"/>
              <a:t>на</a:t>
            </a:r>
            <a:r>
              <a:rPr sz="3600" spc="-105" dirty="0"/>
              <a:t> </a:t>
            </a:r>
            <a:r>
              <a:rPr sz="3600" spc="-165" dirty="0"/>
              <a:t>завтрак»</a:t>
            </a:r>
            <a:endParaRPr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3116579"/>
            <a:ext cx="4521708" cy="339242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56532" y="339852"/>
            <a:ext cx="4515612" cy="338632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5187" y="1023620"/>
            <a:ext cx="3173095" cy="100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60" dirty="0">
                <a:solidFill>
                  <a:srgbClr val="2E5496"/>
                </a:solidFill>
              </a:rPr>
              <a:t>Мы </a:t>
            </a:r>
            <a:r>
              <a:rPr sz="3600" spc="-204" dirty="0">
                <a:solidFill>
                  <a:srgbClr val="2E5496"/>
                </a:solidFill>
              </a:rPr>
              <a:t>за</a:t>
            </a:r>
            <a:r>
              <a:rPr sz="3600" spc="-370" dirty="0">
                <a:solidFill>
                  <a:srgbClr val="2E5496"/>
                </a:solidFill>
              </a:rPr>
              <a:t> </a:t>
            </a:r>
            <a:r>
              <a:rPr sz="3600" spc="-155" dirty="0">
                <a:solidFill>
                  <a:srgbClr val="2E5496"/>
                </a:solidFill>
              </a:rPr>
              <a:t>столиком</a:t>
            </a:r>
            <a:endParaRPr sz="3600"/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800" spc="-90" dirty="0">
                <a:solidFill>
                  <a:srgbClr val="2E5496"/>
                </a:solidFill>
              </a:rPr>
              <a:t>сидим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5750433" y="4875098"/>
            <a:ext cx="2785110" cy="995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340"/>
              </a:lnSpc>
              <a:spcBef>
                <a:spcPts val="95"/>
              </a:spcBef>
            </a:pPr>
            <a:r>
              <a:rPr sz="2800" spc="-145" dirty="0">
                <a:solidFill>
                  <a:srgbClr val="2E5496"/>
                </a:solidFill>
                <a:latin typeface="Arial"/>
                <a:cs typeface="Arial"/>
              </a:rPr>
              <a:t>Полезный</a:t>
            </a:r>
            <a:r>
              <a:rPr sz="2800" spc="-21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800" spc="-130" dirty="0">
                <a:solidFill>
                  <a:srgbClr val="2E5496"/>
                </a:solidFill>
                <a:latin typeface="Arial"/>
                <a:cs typeface="Arial"/>
              </a:rPr>
              <a:t>завтрак</a:t>
            </a:r>
            <a:endParaRPr sz="2800">
              <a:latin typeface="Arial"/>
              <a:cs typeface="Arial"/>
            </a:endParaRPr>
          </a:p>
          <a:p>
            <a:pPr marL="635" algn="ctr">
              <a:lnSpc>
                <a:spcPts val="4300"/>
              </a:lnSpc>
            </a:pPr>
            <a:r>
              <a:rPr sz="3600" spc="-60" dirty="0">
                <a:solidFill>
                  <a:srgbClr val="2E5496"/>
                </a:solidFill>
                <a:latin typeface="Arial"/>
                <a:cs typeface="Arial"/>
              </a:rPr>
              <a:t>Мы</a:t>
            </a:r>
            <a:r>
              <a:rPr sz="3600" spc="-21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3600" spc="-120" dirty="0">
                <a:solidFill>
                  <a:srgbClr val="2E5496"/>
                </a:solidFill>
                <a:latin typeface="Arial"/>
                <a:cs typeface="Arial"/>
              </a:rPr>
              <a:t>едим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6928" y="359663"/>
            <a:ext cx="4386072" cy="329031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772" y="3133343"/>
            <a:ext cx="4386071" cy="329031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8190" y="933069"/>
            <a:ext cx="2859405" cy="100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114" dirty="0">
                <a:solidFill>
                  <a:srgbClr val="2E5496"/>
                </a:solidFill>
              </a:rPr>
              <a:t>Доктор </a:t>
            </a:r>
            <a:r>
              <a:rPr sz="3600" spc="-190" dirty="0">
                <a:solidFill>
                  <a:srgbClr val="2E5496"/>
                </a:solidFill>
              </a:rPr>
              <a:t>в</a:t>
            </a:r>
            <a:r>
              <a:rPr sz="3600" spc="-335" dirty="0">
                <a:solidFill>
                  <a:srgbClr val="2E5496"/>
                </a:solidFill>
              </a:rPr>
              <a:t> </a:t>
            </a:r>
            <a:r>
              <a:rPr sz="3600" spc="-170" dirty="0">
                <a:solidFill>
                  <a:srgbClr val="2E5496"/>
                </a:solidFill>
              </a:rPr>
              <a:t>гости</a:t>
            </a:r>
            <a:endParaRPr sz="3600"/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800" spc="-114" dirty="0">
                <a:solidFill>
                  <a:srgbClr val="2E5496"/>
                </a:solidFill>
              </a:rPr>
              <a:t>К </a:t>
            </a:r>
            <a:r>
              <a:rPr sz="2800" spc="-100" dirty="0">
                <a:solidFill>
                  <a:srgbClr val="2E5496"/>
                </a:solidFill>
              </a:rPr>
              <a:t>нам</a:t>
            </a:r>
            <a:r>
              <a:rPr sz="2800" spc="-215" dirty="0">
                <a:solidFill>
                  <a:srgbClr val="2E5496"/>
                </a:solidFill>
              </a:rPr>
              <a:t> </a:t>
            </a:r>
            <a:r>
              <a:rPr sz="2800" spc="-140" dirty="0">
                <a:solidFill>
                  <a:srgbClr val="2E5496"/>
                </a:solidFill>
              </a:rPr>
              <a:t>пришел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6171438" y="4875098"/>
            <a:ext cx="1943100" cy="995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340"/>
              </a:lnSpc>
              <a:spcBef>
                <a:spcPts val="95"/>
              </a:spcBef>
            </a:pPr>
            <a:r>
              <a:rPr sz="2800" spc="-220" dirty="0">
                <a:solidFill>
                  <a:srgbClr val="2E5496"/>
                </a:solidFill>
                <a:latin typeface="Arial"/>
                <a:cs typeface="Arial"/>
              </a:rPr>
              <a:t>И </a:t>
            </a:r>
            <a:r>
              <a:rPr sz="2800" spc="-145" dirty="0">
                <a:solidFill>
                  <a:srgbClr val="2E5496"/>
                </a:solidFill>
                <a:latin typeface="Arial"/>
                <a:cs typeface="Arial"/>
              </a:rPr>
              <a:t>стихи </a:t>
            </a:r>
            <a:r>
              <a:rPr sz="2800" spc="-125" dirty="0">
                <a:solidFill>
                  <a:srgbClr val="2E5496"/>
                </a:solidFill>
                <a:latin typeface="Arial"/>
                <a:cs typeface="Arial"/>
              </a:rPr>
              <a:t>свои</a:t>
            </a:r>
            <a:endParaRPr sz="2800">
              <a:latin typeface="Arial"/>
              <a:cs typeface="Arial"/>
            </a:endParaRPr>
          </a:p>
          <a:p>
            <a:pPr marL="635" algn="ctr">
              <a:lnSpc>
                <a:spcPts val="4300"/>
              </a:lnSpc>
            </a:pPr>
            <a:r>
              <a:rPr sz="3600" spc="-220" dirty="0">
                <a:solidFill>
                  <a:srgbClr val="2E5496"/>
                </a:solidFill>
                <a:latin typeface="Arial"/>
                <a:cs typeface="Arial"/>
              </a:rPr>
              <a:t>Прочел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8458" y="1724990"/>
            <a:ext cx="639127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600" spc="-165" dirty="0">
                <a:solidFill>
                  <a:srgbClr val="4471C4"/>
                </a:solidFill>
                <a:latin typeface="Arial"/>
                <a:cs typeface="Arial"/>
              </a:rPr>
              <a:t>Йогурт </a:t>
            </a:r>
            <a:r>
              <a:rPr sz="3600" spc="-125" dirty="0">
                <a:solidFill>
                  <a:srgbClr val="4471C4"/>
                </a:solidFill>
                <a:latin typeface="Arial"/>
                <a:cs typeface="Arial"/>
              </a:rPr>
              <a:t>вкусный, </a:t>
            </a:r>
            <a:r>
              <a:rPr sz="3600" spc="-130" dirty="0">
                <a:solidFill>
                  <a:srgbClr val="4471C4"/>
                </a:solidFill>
                <a:latin typeface="Arial"/>
                <a:cs typeface="Arial"/>
              </a:rPr>
              <a:t>йогурт</a:t>
            </a:r>
            <a:r>
              <a:rPr sz="3600" spc="-33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3600" spc="-130" dirty="0">
                <a:solidFill>
                  <a:srgbClr val="4471C4"/>
                </a:solidFill>
                <a:latin typeface="Arial"/>
                <a:cs typeface="Arial"/>
              </a:rPr>
              <a:t>сладкий,  </a:t>
            </a:r>
            <a:r>
              <a:rPr sz="3600" spc="-445" dirty="0">
                <a:solidFill>
                  <a:srgbClr val="4471C4"/>
                </a:solidFill>
                <a:latin typeface="Arial"/>
                <a:cs typeface="Arial"/>
              </a:rPr>
              <a:t>В </a:t>
            </a:r>
            <a:r>
              <a:rPr sz="3600" spc="-229" dirty="0">
                <a:solidFill>
                  <a:srgbClr val="4471C4"/>
                </a:solidFill>
                <a:latin typeface="Arial"/>
                <a:cs typeface="Arial"/>
              </a:rPr>
              <a:t>сто </a:t>
            </a:r>
            <a:r>
              <a:rPr sz="3600" spc="-180" dirty="0">
                <a:solidFill>
                  <a:srgbClr val="4471C4"/>
                </a:solidFill>
                <a:latin typeface="Arial"/>
                <a:cs typeface="Arial"/>
              </a:rPr>
              <a:t>раз </a:t>
            </a:r>
            <a:r>
              <a:rPr sz="3600" spc="-225" dirty="0">
                <a:solidFill>
                  <a:srgbClr val="4471C4"/>
                </a:solidFill>
                <a:latin typeface="Arial"/>
                <a:cs typeface="Arial"/>
              </a:rPr>
              <a:t>лучше</a:t>
            </a:r>
            <a:r>
              <a:rPr sz="3600" spc="-49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3600" spc="-125" dirty="0">
                <a:solidFill>
                  <a:srgbClr val="4471C4"/>
                </a:solidFill>
                <a:latin typeface="Arial"/>
                <a:cs typeface="Arial"/>
              </a:rPr>
              <a:t>шоколадки,</a:t>
            </a:r>
            <a:endParaRPr sz="3600">
              <a:latin typeface="Arial"/>
              <a:cs typeface="Arial"/>
            </a:endParaRPr>
          </a:p>
          <a:p>
            <a:pPr marL="631190" marR="626745" indent="-1905" algn="ctr">
              <a:lnSpc>
                <a:spcPct val="100000"/>
              </a:lnSpc>
              <a:spcBef>
                <a:spcPts val="5"/>
              </a:spcBef>
            </a:pPr>
            <a:r>
              <a:rPr sz="3600" spc="-245" dirty="0">
                <a:solidFill>
                  <a:srgbClr val="4471C4"/>
                </a:solidFill>
                <a:latin typeface="Arial"/>
                <a:cs typeface="Arial"/>
              </a:rPr>
              <a:t>Он </a:t>
            </a:r>
            <a:r>
              <a:rPr sz="3600" spc="-170" dirty="0">
                <a:solidFill>
                  <a:srgbClr val="4471C4"/>
                </a:solidFill>
                <a:latin typeface="Arial"/>
                <a:cs typeface="Arial"/>
              </a:rPr>
              <a:t>на </a:t>
            </a:r>
            <a:r>
              <a:rPr sz="3600" spc="-130" dirty="0">
                <a:solidFill>
                  <a:srgbClr val="4471C4"/>
                </a:solidFill>
                <a:latin typeface="Arial"/>
                <a:cs typeface="Arial"/>
              </a:rPr>
              <a:t>молоке </a:t>
            </a:r>
            <a:r>
              <a:rPr sz="3600" spc="-120" dirty="0">
                <a:solidFill>
                  <a:srgbClr val="4471C4"/>
                </a:solidFill>
                <a:latin typeface="Arial"/>
                <a:cs typeface="Arial"/>
              </a:rPr>
              <a:t>коровьем,  </a:t>
            </a:r>
            <a:r>
              <a:rPr sz="3600" spc="-245" dirty="0">
                <a:solidFill>
                  <a:srgbClr val="4471C4"/>
                </a:solidFill>
                <a:latin typeface="Arial"/>
                <a:cs typeface="Arial"/>
              </a:rPr>
              <a:t>Он </a:t>
            </a:r>
            <a:r>
              <a:rPr sz="3600" spc="-165" dirty="0">
                <a:solidFill>
                  <a:srgbClr val="4471C4"/>
                </a:solidFill>
                <a:latin typeface="Arial"/>
                <a:cs typeface="Arial"/>
              </a:rPr>
              <a:t>полезен </a:t>
            </a:r>
            <a:r>
              <a:rPr sz="3600" spc="-204" dirty="0">
                <a:solidFill>
                  <a:srgbClr val="4471C4"/>
                </a:solidFill>
                <a:latin typeface="Arial"/>
                <a:cs typeface="Arial"/>
              </a:rPr>
              <a:t>для</a:t>
            </a:r>
            <a:r>
              <a:rPr sz="3600" spc="-18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3600" spc="-120" dirty="0">
                <a:solidFill>
                  <a:srgbClr val="4471C4"/>
                </a:solidFill>
                <a:latin typeface="Arial"/>
                <a:cs typeface="Arial"/>
              </a:rPr>
              <a:t>здоровья!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600" spc="-180" dirty="0">
                <a:solidFill>
                  <a:srgbClr val="4471C4"/>
                </a:solidFill>
                <a:latin typeface="Arial"/>
                <a:cs typeface="Arial"/>
              </a:rPr>
              <a:t>Открывай </a:t>
            </a:r>
            <a:r>
              <a:rPr sz="3600" spc="-150" dirty="0">
                <a:solidFill>
                  <a:srgbClr val="4471C4"/>
                </a:solidFill>
                <a:latin typeface="Arial"/>
                <a:cs typeface="Arial"/>
              </a:rPr>
              <a:t>скорее</a:t>
            </a:r>
            <a:r>
              <a:rPr sz="3600" spc="-21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3600" spc="-190" dirty="0">
                <a:solidFill>
                  <a:srgbClr val="4471C4"/>
                </a:solidFill>
                <a:latin typeface="Arial"/>
                <a:cs typeface="Arial"/>
              </a:rPr>
              <a:t>рот,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spc="-165" dirty="0">
                <a:solidFill>
                  <a:srgbClr val="4471C4"/>
                </a:solidFill>
                <a:latin typeface="Arial"/>
                <a:cs typeface="Arial"/>
              </a:rPr>
              <a:t>Йогурт </a:t>
            </a:r>
            <a:r>
              <a:rPr sz="3600" spc="-215" dirty="0">
                <a:solidFill>
                  <a:srgbClr val="4471C4"/>
                </a:solidFill>
                <a:latin typeface="Arial"/>
                <a:cs typeface="Arial"/>
              </a:rPr>
              <a:t>хочет </a:t>
            </a:r>
            <a:r>
              <a:rPr sz="3600" spc="-190" dirty="0">
                <a:solidFill>
                  <a:srgbClr val="4471C4"/>
                </a:solidFill>
                <a:latin typeface="Arial"/>
                <a:cs typeface="Arial"/>
              </a:rPr>
              <a:t>в </a:t>
            </a:r>
            <a:r>
              <a:rPr sz="3600" spc="-160" dirty="0">
                <a:solidFill>
                  <a:srgbClr val="4471C4"/>
                </a:solidFill>
                <a:latin typeface="Arial"/>
                <a:cs typeface="Arial"/>
              </a:rPr>
              <a:t>твой</a:t>
            </a:r>
            <a:r>
              <a:rPr sz="3600" spc="-19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3600" spc="-70" dirty="0">
                <a:solidFill>
                  <a:srgbClr val="4471C4"/>
                </a:solidFill>
                <a:latin typeface="Arial"/>
                <a:cs typeface="Arial"/>
              </a:rPr>
              <a:t>живот!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"/>
            <a:ext cx="9144000" cy="685647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315" dirty="0"/>
              <a:t>Вечер</a:t>
            </a:r>
            <a:r>
              <a:rPr spc="-300" dirty="0"/>
              <a:t> </a:t>
            </a:r>
            <a:r>
              <a:rPr spc="-270" dirty="0"/>
              <a:t>стихов</a:t>
            </a: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3600" spc="-290" dirty="0"/>
              <a:t>«О</a:t>
            </a:r>
            <a:r>
              <a:rPr sz="3600" spc="-204" dirty="0"/>
              <a:t> </a:t>
            </a:r>
            <a:r>
              <a:rPr sz="3600" spc="-155" dirty="0"/>
              <a:t>здоровье»</a:t>
            </a:r>
            <a:endParaRPr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431" y="385572"/>
            <a:ext cx="4652772" cy="348995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8411" y="2977895"/>
            <a:ext cx="4651247" cy="348995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1888" y="4834508"/>
            <a:ext cx="2294890" cy="100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315" dirty="0">
                <a:solidFill>
                  <a:srgbClr val="2E5496"/>
                </a:solidFill>
                <a:latin typeface="Arial"/>
                <a:cs typeface="Arial"/>
              </a:rPr>
              <a:t>Злата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800" spc="-220" dirty="0">
                <a:solidFill>
                  <a:srgbClr val="2E5496"/>
                </a:solidFill>
                <a:latin typeface="Arial"/>
                <a:cs typeface="Arial"/>
              </a:rPr>
              <a:t>«Спать</a:t>
            </a:r>
            <a:r>
              <a:rPr sz="2800" spc="-17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800" spc="-245" dirty="0">
                <a:solidFill>
                  <a:srgbClr val="2E5496"/>
                </a:solidFill>
                <a:latin typeface="Arial"/>
                <a:cs typeface="Arial"/>
              </a:rPr>
              <a:t>пора…»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44083" y="955294"/>
            <a:ext cx="2473325" cy="1433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100"/>
              </a:spcBef>
            </a:pPr>
            <a:r>
              <a:rPr sz="3600" spc="-145" dirty="0">
                <a:solidFill>
                  <a:srgbClr val="2E5496"/>
                </a:solidFill>
              </a:rPr>
              <a:t>Андрей</a:t>
            </a:r>
            <a:endParaRPr sz="3600"/>
          </a:p>
          <a:p>
            <a:pPr marL="12700" marR="5080" algn="ctr">
              <a:lnSpc>
                <a:spcPct val="100000"/>
              </a:lnSpc>
              <a:spcBef>
                <a:spcPts val="40"/>
              </a:spcBef>
            </a:pPr>
            <a:r>
              <a:rPr sz="2800" spc="-300" dirty="0">
                <a:solidFill>
                  <a:srgbClr val="2E5496"/>
                </a:solidFill>
              </a:rPr>
              <a:t>«Я </a:t>
            </a:r>
            <a:r>
              <a:rPr sz="2800" spc="-150" dirty="0">
                <a:solidFill>
                  <a:srgbClr val="2E5496"/>
                </a:solidFill>
              </a:rPr>
              <a:t>мечтаю </a:t>
            </a:r>
            <a:r>
              <a:rPr sz="2800" spc="-204" dirty="0">
                <a:solidFill>
                  <a:srgbClr val="2E5496"/>
                </a:solidFill>
              </a:rPr>
              <a:t>стать  </a:t>
            </a:r>
            <a:r>
              <a:rPr sz="2800" spc="-110" dirty="0">
                <a:solidFill>
                  <a:srgbClr val="2E5496"/>
                </a:solidFill>
              </a:rPr>
              <a:t>космонавтом»</a:t>
            </a: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"/>
            <a:ext cx="9144000" cy="685647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Аттракционы</a:t>
            </a: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3600" spc="-95" dirty="0"/>
              <a:t>«Мы </a:t>
            </a:r>
            <a:r>
              <a:rPr sz="3600" spc="-235" dirty="0"/>
              <a:t>веселые</a:t>
            </a:r>
            <a:r>
              <a:rPr sz="3600" spc="-360" dirty="0"/>
              <a:t> </a:t>
            </a:r>
            <a:r>
              <a:rPr sz="3600" spc="-204" dirty="0"/>
              <a:t>ребята»</a:t>
            </a:r>
            <a:endParaRPr sz="3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515" y="316991"/>
            <a:ext cx="4733544" cy="354787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1263" y="4834508"/>
            <a:ext cx="3136265" cy="100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204" dirty="0">
                <a:solidFill>
                  <a:srgbClr val="2E5496"/>
                </a:solidFill>
                <a:latin typeface="Arial"/>
                <a:cs typeface="Arial"/>
              </a:rPr>
              <a:t>Кто</a:t>
            </a:r>
            <a:r>
              <a:rPr sz="3600" spc="-23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3600" spc="-145" dirty="0">
                <a:solidFill>
                  <a:srgbClr val="2E5496"/>
                </a:solidFill>
                <a:latin typeface="Arial"/>
                <a:cs typeface="Arial"/>
              </a:rPr>
              <a:t>спортивный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800" spc="-305" dirty="0">
                <a:solidFill>
                  <a:srgbClr val="2E5496"/>
                </a:solidFill>
                <a:latin typeface="Arial"/>
                <a:cs typeface="Arial"/>
              </a:rPr>
              <a:t>Тот </a:t>
            </a:r>
            <a:r>
              <a:rPr sz="2800" spc="-55" dirty="0">
                <a:solidFill>
                  <a:srgbClr val="2E5496"/>
                </a:solidFill>
                <a:latin typeface="Arial"/>
                <a:cs typeface="Arial"/>
              </a:rPr>
              <a:t>и</a:t>
            </a:r>
            <a:r>
              <a:rPr sz="2800" spc="-48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800" spc="-190" dirty="0">
                <a:solidFill>
                  <a:srgbClr val="2E5496"/>
                </a:solidFill>
                <a:latin typeface="Arial"/>
                <a:cs typeface="Arial"/>
              </a:rPr>
              <a:t>весел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6315" y="961390"/>
            <a:ext cx="18929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65" dirty="0">
                <a:solidFill>
                  <a:srgbClr val="2E5496"/>
                </a:solidFill>
                <a:latin typeface="Arial"/>
                <a:cs typeface="Arial"/>
              </a:rPr>
              <a:t>Кто</a:t>
            </a:r>
            <a:r>
              <a:rPr sz="2800" spc="-19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800" spc="-170" dirty="0">
                <a:solidFill>
                  <a:srgbClr val="2E5496"/>
                </a:solidFill>
                <a:latin typeface="Arial"/>
                <a:cs typeface="Arial"/>
              </a:rPr>
              <a:t>веселый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94959" y="1381709"/>
            <a:ext cx="22555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90" dirty="0">
                <a:solidFill>
                  <a:srgbClr val="2E5496"/>
                </a:solidFill>
              </a:rPr>
              <a:t>Тот</a:t>
            </a:r>
            <a:r>
              <a:rPr sz="3600" spc="-250" dirty="0">
                <a:solidFill>
                  <a:srgbClr val="2E5496"/>
                </a:solidFill>
              </a:rPr>
              <a:t> </a:t>
            </a:r>
            <a:r>
              <a:rPr sz="3600" spc="-95" dirty="0">
                <a:solidFill>
                  <a:srgbClr val="2E5496"/>
                </a:solidFill>
              </a:rPr>
              <a:t>здоров!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4058411" y="2987039"/>
            <a:ext cx="4730495" cy="355092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3917" y="2048383"/>
            <a:ext cx="28371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10" dirty="0"/>
              <a:t>Группа</a:t>
            </a:r>
            <a:r>
              <a:rPr spc="-340" dirty="0"/>
              <a:t> </a:t>
            </a:r>
            <a:r>
              <a:rPr spc="-235" dirty="0"/>
              <a:t>№6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72940" y="3392423"/>
            <a:ext cx="198120" cy="175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83994" y="1423543"/>
            <a:ext cx="5444490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75" dirty="0">
                <a:solidFill>
                  <a:srgbClr val="2E5496"/>
                </a:solidFill>
                <a:latin typeface="Arial"/>
                <a:cs typeface="Arial"/>
              </a:rPr>
              <a:t>Тот, </a:t>
            </a:r>
            <a:r>
              <a:rPr sz="3200" spc="-5" dirty="0">
                <a:solidFill>
                  <a:srgbClr val="2E5496"/>
                </a:solidFill>
                <a:latin typeface="Arial"/>
                <a:cs typeface="Arial"/>
              </a:rPr>
              <a:t>кто </a:t>
            </a:r>
            <a:r>
              <a:rPr sz="3200" dirty="0">
                <a:solidFill>
                  <a:srgbClr val="2E5496"/>
                </a:solidFill>
                <a:latin typeface="Arial"/>
                <a:cs typeface="Arial"/>
              </a:rPr>
              <a:t>с </a:t>
            </a:r>
            <a:r>
              <a:rPr sz="3200" spc="-5" dirty="0">
                <a:solidFill>
                  <a:srgbClr val="2E5496"/>
                </a:solidFill>
                <a:latin typeface="Arial"/>
                <a:cs typeface="Arial"/>
              </a:rPr>
              <a:t>солнышком </a:t>
            </a:r>
            <a:r>
              <a:rPr sz="3200" spc="-65" dirty="0">
                <a:solidFill>
                  <a:srgbClr val="2E5496"/>
                </a:solidFill>
                <a:latin typeface="Arial"/>
                <a:cs typeface="Arial"/>
              </a:rPr>
              <a:t>встаёт,  </a:t>
            </a:r>
            <a:r>
              <a:rPr sz="3200" spc="-40" dirty="0">
                <a:solidFill>
                  <a:srgbClr val="2E5496"/>
                </a:solidFill>
                <a:latin typeface="Arial"/>
                <a:cs typeface="Arial"/>
              </a:rPr>
              <a:t>Делает</a:t>
            </a:r>
            <a:r>
              <a:rPr sz="3200" spc="-3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3200" spc="-45" dirty="0">
                <a:solidFill>
                  <a:srgbClr val="2E5496"/>
                </a:solidFill>
                <a:latin typeface="Arial"/>
                <a:cs typeface="Arial"/>
              </a:rPr>
              <a:t>зарядку,</a:t>
            </a:r>
            <a:endParaRPr sz="3200">
              <a:latin typeface="Arial"/>
              <a:cs typeface="Arial"/>
            </a:endParaRPr>
          </a:p>
          <a:p>
            <a:pPr marL="12700" marR="1300480">
              <a:lnSpc>
                <a:spcPct val="100000"/>
              </a:lnSpc>
            </a:pPr>
            <a:r>
              <a:rPr sz="3200" dirty="0">
                <a:solidFill>
                  <a:srgbClr val="2E5496"/>
                </a:solidFill>
                <a:latin typeface="Arial"/>
                <a:cs typeface="Arial"/>
              </a:rPr>
              <a:t>Чистит зубы по</a:t>
            </a:r>
            <a:r>
              <a:rPr sz="3200" spc="-9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2E5496"/>
                </a:solidFill>
                <a:latin typeface="Arial"/>
                <a:cs typeface="Arial"/>
              </a:rPr>
              <a:t>утрам  </a:t>
            </a:r>
            <a:r>
              <a:rPr sz="3200" dirty="0">
                <a:solidFill>
                  <a:srgbClr val="2E5496"/>
                </a:solidFill>
                <a:latin typeface="Arial"/>
                <a:cs typeface="Arial"/>
              </a:rPr>
              <a:t>И </a:t>
            </a:r>
            <a:r>
              <a:rPr sz="3200" spc="-25" dirty="0">
                <a:solidFill>
                  <a:srgbClr val="2E5496"/>
                </a:solidFill>
                <a:latin typeface="Arial"/>
                <a:cs typeface="Arial"/>
              </a:rPr>
              <a:t>играет </a:t>
            </a:r>
            <a:r>
              <a:rPr sz="3200" dirty="0">
                <a:solidFill>
                  <a:srgbClr val="2E5496"/>
                </a:solidFill>
                <a:latin typeface="Arial"/>
                <a:cs typeface="Arial"/>
              </a:rPr>
              <a:t>в </a:t>
            </a:r>
            <a:r>
              <a:rPr sz="3200" spc="-5" dirty="0">
                <a:solidFill>
                  <a:srgbClr val="2E5496"/>
                </a:solidFill>
                <a:latin typeface="Arial"/>
                <a:cs typeface="Arial"/>
              </a:rPr>
              <a:t>прятки,</a:t>
            </a:r>
            <a:r>
              <a:rPr sz="3200" spc="-7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E5496"/>
                </a:solidFill>
                <a:latin typeface="Arial"/>
                <a:cs typeface="Arial"/>
              </a:rPr>
              <a:t>—</a:t>
            </a:r>
            <a:endParaRPr sz="3200">
              <a:latin typeface="Arial"/>
              <a:cs typeface="Arial"/>
            </a:endParaRPr>
          </a:p>
          <a:p>
            <a:pPr marL="12700" marR="721360">
              <a:lnSpc>
                <a:spcPct val="100000"/>
              </a:lnSpc>
            </a:pPr>
            <a:r>
              <a:rPr sz="3200" spc="-114" dirty="0">
                <a:solidFill>
                  <a:srgbClr val="2E5496"/>
                </a:solidFill>
                <a:latin typeface="Arial"/>
                <a:cs typeface="Arial"/>
              </a:rPr>
              <a:t>Тот </a:t>
            </a:r>
            <a:r>
              <a:rPr sz="3200" spc="-10" dirty="0">
                <a:solidFill>
                  <a:srgbClr val="2E5496"/>
                </a:solidFill>
                <a:latin typeface="Arial"/>
                <a:cs typeface="Arial"/>
              </a:rPr>
              <a:t>спортивный </a:t>
            </a:r>
            <a:r>
              <a:rPr sz="3200" spc="-20" dirty="0">
                <a:solidFill>
                  <a:srgbClr val="2E5496"/>
                </a:solidFill>
                <a:latin typeface="Arial"/>
                <a:cs typeface="Arial"/>
              </a:rPr>
              <a:t>человек,  </a:t>
            </a:r>
            <a:r>
              <a:rPr sz="3200" dirty="0">
                <a:solidFill>
                  <a:srgbClr val="2E5496"/>
                </a:solidFill>
                <a:latin typeface="Arial"/>
                <a:cs typeface="Arial"/>
              </a:rPr>
              <a:t>И </a:t>
            </a:r>
            <a:r>
              <a:rPr sz="3200" spc="-15" dirty="0">
                <a:solidFill>
                  <a:srgbClr val="2E5496"/>
                </a:solidFill>
                <a:latin typeface="Arial"/>
                <a:cs typeface="Arial"/>
              </a:rPr>
              <a:t>вполне</a:t>
            </a:r>
            <a:r>
              <a:rPr sz="3200" spc="-5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2E5496"/>
                </a:solidFill>
                <a:latin typeface="Arial"/>
                <a:cs typeface="Arial"/>
              </a:rPr>
              <a:t>весёлый.</a:t>
            </a:r>
            <a:endParaRPr sz="3200">
              <a:latin typeface="Arial"/>
              <a:cs typeface="Arial"/>
            </a:endParaRPr>
          </a:p>
          <a:p>
            <a:pPr marL="12700" marR="448945">
              <a:lnSpc>
                <a:spcPct val="100000"/>
              </a:lnSpc>
            </a:pPr>
            <a:r>
              <a:rPr sz="3200" spc="-5" dirty="0">
                <a:solidFill>
                  <a:srgbClr val="2E5496"/>
                </a:solidFill>
                <a:latin typeface="Arial"/>
                <a:cs typeface="Arial"/>
              </a:rPr>
              <a:t>Постараемся </a:t>
            </a:r>
            <a:r>
              <a:rPr sz="3200" spc="-10" dirty="0">
                <a:solidFill>
                  <a:srgbClr val="2E5496"/>
                </a:solidFill>
                <a:latin typeface="Arial"/>
                <a:cs typeface="Arial"/>
              </a:rPr>
              <a:t>такими</a:t>
            </a:r>
            <a:r>
              <a:rPr sz="3200" spc="-13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E5496"/>
                </a:solidFill>
                <a:latin typeface="Arial"/>
                <a:cs typeface="Arial"/>
              </a:rPr>
              <a:t>быть  В </a:t>
            </a:r>
            <a:r>
              <a:rPr sz="3200" spc="5" dirty="0">
                <a:solidFill>
                  <a:srgbClr val="2E5496"/>
                </a:solidFill>
                <a:latin typeface="Arial"/>
                <a:cs typeface="Arial"/>
              </a:rPr>
              <a:t>садике </a:t>
            </a:r>
            <a:r>
              <a:rPr sz="3200" dirty="0">
                <a:solidFill>
                  <a:srgbClr val="2E5496"/>
                </a:solidFill>
                <a:latin typeface="Arial"/>
                <a:cs typeface="Arial"/>
              </a:rPr>
              <a:t>и</a:t>
            </a:r>
            <a:r>
              <a:rPr sz="3200" spc="-5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2E5496"/>
                </a:solidFill>
                <a:latin typeface="Arial"/>
                <a:cs typeface="Arial"/>
              </a:rPr>
              <a:t>дома.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165" dirty="0"/>
              <a:t>Конкурс</a:t>
            </a:r>
            <a:r>
              <a:rPr spc="-290" dirty="0"/>
              <a:t> </a:t>
            </a:r>
            <a:r>
              <a:rPr spc="-185" dirty="0"/>
              <a:t>рисунка</a:t>
            </a: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3600" spc="-95" dirty="0"/>
              <a:t>«Мы </a:t>
            </a:r>
            <a:r>
              <a:rPr sz="3600" spc="-130" dirty="0"/>
              <a:t>любим</a:t>
            </a:r>
            <a:r>
              <a:rPr sz="3600" spc="-310" dirty="0"/>
              <a:t> </a:t>
            </a:r>
            <a:r>
              <a:rPr sz="3600" spc="-165" dirty="0"/>
              <a:t>спорт»</a:t>
            </a:r>
            <a:endParaRPr sz="3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4775">
              <a:lnSpc>
                <a:spcPct val="100000"/>
              </a:lnSpc>
              <a:spcBef>
                <a:spcPts val="95"/>
              </a:spcBef>
            </a:pPr>
            <a:r>
              <a:rPr spc="-495" dirty="0"/>
              <a:t>В </a:t>
            </a:r>
            <a:r>
              <a:rPr spc="-125" dirty="0"/>
              <a:t>мире </a:t>
            </a:r>
            <a:r>
              <a:rPr spc="-204" dirty="0"/>
              <a:t>нет </a:t>
            </a:r>
            <a:r>
              <a:rPr spc="-210" dirty="0"/>
              <a:t>рецепта </a:t>
            </a:r>
            <a:r>
              <a:rPr spc="-254" dirty="0"/>
              <a:t>лучше </a:t>
            </a:r>
            <a:r>
              <a:rPr spc="-235" dirty="0"/>
              <a:t>–  </a:t>
            </a:r>
            <a:r>
              <a:rPr spc="-215" dirty="0"/>
              <a:t>будь со </a:t>
            </a:r>
            <a:r>
              <a:rPr spc="-170" dirty="0"/>
              <a:t>спортом</a:t>
            </a:r>
            <a:r>
              <a:rPr spc="-245" dirty="0"/>
              <a:t> </a:t>
            </a:r>
            <a:r>
              <a:rPr spc="-190" dirty="0"/>
              <a:t>неразлучен.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99869" y="2389073"/>
            <a:ext cx="5143500" cy="15989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47955" marR="5080" indent="-135890">
              <a:lnSpc>
                <a:spcPct val="98600"/>
              </a:lnSpc>
              <a:spcBef>
                <a:spcPts val="180"/>
              </a:spcBef>
            </a:pPr>
            <a:r>
              <a:rPr sz="4400" spc="-195" dirty="0">
                <a:solidFill>
                  <a:srgbClr val="4471C4"/>
                </a:solidFill>
                <a:latin typeface="Arial"/>
                <a:cs typeface="Arial"/>
              </a:rPr>
              <a:t>Проживешь </a:t>
            </a:r>
            <a:r>
              <a:rPr sz="4400" spc="-215" dirty="0">
                <a:solidFill>
                  <a:srgbClr val="4471C4"/>
                </a:solidFill>
                <a:latin typeface="Arial"/>
                <a:cs typeface="Arial"/>
              </a:rPr>
              <a:t>100 </a:t>
            </a:r>
            <a:r>
              <a:rPr sz="4400" spc="-305" dirty="0">
                <a:solidFill>
                  <a:srgbClr val="4471C4"/>
                </a:solidFill>
                <a:latin typeface="Arial"/>
                <a:cs typeface="Arial"/>
              </a:rPr>
              <a:t>лет</a:t>
            </a:r>
            <a:r>
              <a:rPr sz="4400" spc="-39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4400" spc="-254" dirty="0">
                <a:solidFill>
                  <a:srgbClr val="4471C4"/>
                </a:solidFill>
                <a:latin typeface="Arial"/>
                <a:cs typeface="Arial"/>
              </a:rPr>
              <a:t>–  </a:t>
            </a:r>
            <a:r>
              <a:rPr sz="4400" spc="-335" dirty="0">
                <a:solidFill>
                  <a:srgbClr val="4471C4"/>
                </a:solidFill>
                <a:latin typeface="Arial"/>
                <a:cs typeface="Arial"/>
              </a:rPr>
              <a:t>Вот </a:t>
            </a:r>
            <a:r>
              <a:rPr sz="4400" spc="-80" dirty="0">
                <a:solidFill>
                  <a:srgbClr val="4471C4"/>
                </a:solidFill>
                <a:latin typeface="Arial"/>
                <a:cs typeface="Arial"/>
              </a:rPr>
              <a:t>и </a:t>
            </a:r>
            <a:r>
              <a:rPr sz="4400" spc="-265" dirty="0">
                <a:solidFill>
                  <a:srgbClr val="4471C4"/>
                </a:solidFill>
                <a:latin typeface="Arial"/>
                <a:cs typeface="Arial"/>
              </a:rPr>
              <a:t>весь</a:t>
            </a:r>
            <a:r>
              <a:rPr sz="4400" spc="-34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6000" spc="-204" dirty="0">
                <a:solidFill>
                  <a:srgbClr val="4471C4"/>
                </a:solidFill>
                <a:latin typeface="Arial"/>
                <a:cs typeface="Arial"/>
              </a:rPr>
              <a:t>секрет</a:t>
            </a:r>
            <a:r>
              <a:rPr sz="4400" spc="-204" dirty="0">
                <a:solidFill>
                  <a:srgbClr val="4471C4"/>
                </a:solidFill>
                <a:latin typeface="Arial"/>
                <a:cs typeface="Arial"/>
              </a:rPr>
              <a:t>!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121" y="5123484"/>
            <a:ext cx="2466340" cy="100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245" dirty="0">
                <a:solidFill>
                  <a:srgbClr val="2E5496"/>
                </a:solidFill>
                <a:latin typeface="Arial"/>
                <a:cs typeface="Arial"/>
              </a:rPr>
              <a:t>Даша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800" spc="-155" dirty="0">
                <a:solidFill>
                  <a:srgbClr val="2E5496"/>
                </a:solidFill>
                <a:latin typeface="Arial"/>
                <a:cs typeface="Arial"/>
              </a:rPr>
              <a:t>Велосипедистка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25007" y="4976647"/>
            <a:ext cx="2159635" cy="904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40"/>
              </a:lnSpc>
            </a:pPr>
            <a:r>
              <a:rPr sz="2800" spc="-260" dirty="0">
                <a:solidFill>
                  <a:srgbClr val="2E5496"/>
                </a:solidFill>
                <a:latin typeface="Arial"/>
                <a:cs typeface="Arial"/>
              </a:rPr>
              <a:t>И</a:t>
            </a:r>
            <a:r>
              <a:rPr sz="2800" spc="-175" dirty="0">
                <a:solidFill>
                  <a:srgbClr val="2E5496"/>
                </a:solidFill>
                <a:latin typeface="Arial"/>
                <a:cs typeface="Arial"/>
              </a:rPr>
              <a:t>с</a:t>
            </a:r>
            <a:r>
              <a:rPr sz="2800" spc="-110" dirty="0">
                <a:solidFill>
                  <a:srgbClr val="2E5496"/>
                </a:solidFill>
                <a:latin typeface="Arial"/>
                <a:cs typeface="Arial"/>
              </a:rPr>
              <a:t>чезно</a:t>
            </a:r>
            <a:r>
              <a:rPr sz="2800" spc="-120" dirty="0">
                <a:solidFill>
                  <a:srgbClr val="2E5496"/>
                </a:solidFill>
                <a:latin typeface="Arial"/>
                <a:cs typeface="Arial"/>
              </a:rPr>
              <a:t>вен</a:t>
            </a:r>
            <a:r>
              <a:rPr sz="2800" spc="-110" dirty="0">
                <a:solidFill>
                  <a:srgbClr val="2E5496"/>
                </a:solidFill>
                <a:latin typeface="Arial"/>
                <a:cs typeface="Arial"/>
              </a:rPr>
              <a:t>ие</a:t>
            </a:r>
            <a:endParaRPr sz="2800">
              <a:latin typeface="Arial"/>
              <a:cs typeface="Arial"/>
            </a:endParaRPr>
          </a:p>
          <a:p>
            <a:pPr marL="76835" algn="ctr">
              <a:lnSpc>
                <a:spcPts val="4300"/>
              </a:lnSpc>
            </a:pPr>
            <a:r>
              <a:rPr sz="3600" spc="-140" dirty="0">
                <a:solidFill>
                  <a:srgbClr val="2E5496"/>
                </a:solidFill>
                <a:latin typeface="Arial"/>
                <a:cs typeface="Arial"/>
              </a:rPr>
              <a:t>витамин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434339"/>
            <a:ext cx="3396996" cy="453085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36464" y="1943100"/>
            <a:ext cx="3384803" cy="450951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74638" y="464565"/>
            <a:ext cx="1111250" cy="100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3600" spc="-245" dirty="0">
                <a:solidFill>
                  <a:srgbClr val="2E5496"/>
                </a:solidFill>
              </a:rPr>
              <a:t>Илья</a:t>
            </a:r>
            <a:endParaRPr sz="3600"/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800" spc="-470" dirty="0">
                <a:solidFill>
                  <a:srgbClr val="2E5496"/>
                </a:solidFill>
              </a:rPr>
              <a:t>Р</a:t>
            </a:r>
            <a:r>
              <a:rPr sz="2800" spc="-135" dirty="0">
                <a:solidFill>
                  <a:srgbClr val="2E5496"/>
                </a:solidFill>
              </a:rPr>
              <a:t>о</a:t>
            </a:r>
            <a:r>
              <a:rPr sz="2800" spc="-175" dirty="0">
                <a:solidFill>
                  <a:srgbClr val="2E5496"/>
                </a:solidFill>
              </a:rPr>
              <a:t>ллер</a:t>
            </a:r>
            <a:endParaRPr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6255" y="460248"/>
            <a:ext cx="3668267" cy="489356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615439"/>
            <a:ext cx="3668267" cy="489204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92122" y="191515"/>
            <a:ext cx="1600835" cy="100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3600" spc="-165" dirty="0">
                <a:solidFill>
                  <a:srgbClr val="2E5496"/>
                </a:solidFill>
                <a:latin typeface="Arial"/>
                <a:cs typeface="Arial"/>
              </a:rPr>
              <a:t>Данил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800" spc="-195" dirty="0">
                <a:solidFill>
                  <a:srgbClr val="2E5496"/>
                </a:solidFill>
                <a:latin typeface="Arial"/>
                <a:cs typeface="Arial"/>
              </a:rPr>
              <a:t>Ф</a:t>
            </a:r>
            <a:r>
              <a:rPr sz="2800" spc="-140" dirty="0">
                <a:solidFill>
                  <a:srgbClr val="2E5496"/>
                </a:solidFill>
                <a:latin typeface="Arial"/>
                <a:cs typeface="Arial"/>
              </a:rPr>
              <a:t>у</a:t>
            </a:r>
            <a:r>
              <a:rPr sz="2800" spc="-135" dirty="0">
                <a:solidFill>
                  <a:srgbClr val="2E5496"/>
                </a:solidFill>
                <a:latin typeface="Arial"/>
                <a:cs typeface="Arial"/>
              </a:rPr>
              <a:t>тб</a:t>
            </a:r>
            <a:r>
              <a:rPr sz="2800" spc="-195" dirty="0">
                <a:solidFill>
                  <a:srgbClr val="2E5496"/>
                </a:solidFill>
                <a:latin typeface="Arial"/>
                <a:cs typeface="Arial"/>
              </a:rPr>
              <a:t>о</a:t>
            </a:r>
            <a:r>
              <a:rPr sz="2800" spc="-175" dirty="0">
                <a:solidFill>
                  <a:srgbClr val="2E5496"/>
                </a:solidFill>
                <a:latin typeface="Arial"/>
                <a:cs typeface="Arial"/>
              </a:rPr>
              <a:t>лист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7561" y="5539536"/>
            <a:ext cx="1565275" cy="100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3600" spc="-290" dirty="0">
                <a:solidFill>
                  <a:srgbClr val="2E5496"/>
                </a:solidFill>
                <a:latin typeface="Arial"/>
                <a:cs typeface="Arial"/>
              </a:rPr>
              <a:t>Настя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800" spc="-509" dirty="0">
                <a:solidFill>
                  <a:srgbClr val="2E5496"/>
                </a:solidFill>
                <a:latin typeface="Arial"/>
                <a:cs typeface="Arial"/>
              </a:rPr>
              <a:t>Г</a:t>
            </a:r>
            <a:r>
              <a:rPr sz="2800" spc="-50" dirty="0">
                <a:solidFill>
                  <a:srgbClr val="2E5496"/>
                </a:solidFill>
                <a:latin typeface="Arial"/>
                <a:cs typeface="Arial"/>
              </a:rPr>
              <a:t>им</a:t>
            </a:r>
            <a:r>
              <a:rPr sz="2800" spc="-40" dirty="0">
                <a:solidFill>
                  <a:srgbClr val="2E5496"/>
                </a:solidFill>
                <a:latin typeface="Arial"/>
                <a:cs typeface="Arial"/>
              </a:rPr>
              <a:t>н</a:t>
            </a:r>
            <a:r>
              <a:rPr sz="2800" spc="-229" dirty="0">
                <a:solidFill>
                  <a:srgbClr val="2E5496"/>
                </a:solidFill>
                <a:latin typeface="Arial"/>
                <a:cs typeface="Arial"/>
              </a:rPr>
              <a:t>а</a:t>
            </a:r>
            <a:r>
              <a:rPr sz="2800" spc="-204" dirty="0">
                <a:solidFill>
                  <a:srgbClr val="2E5496"/>
                </a:solidFill>
                <a:latin typeface="Arial"/>
                <a:cs typeface="Arial"/>
              </a:rPr>
              <a:t>с</a:t>
            </a:r>
            <a:r>
              <a:rPr sz="2800" spc="-75" dirty="0">
                <a:solidFill>
                  <a:srgbClr val="2E5496"/>
                </a:solidFill>
                <a:latin typeface="Arial"/>
                <a:cs typeface="Arial"/>
              </a:rPr>
              <a:t>т</a:t>
            </a:r>
            <a:r>
              <a:rPr sz="2800" spc="-105" dirty="0">
                <a:solidFill>
                  <a:srgbClr val="2E5496"/>
                </a:solidFill>
                <a:latin typeface="Arial"/>
                <a:cs typeface="Arial"/>
              </a:rPr>
              <a:t>к</a:t>
            </a:r>
            <a:r>
              <a:rPr sz="2800" spc="-220" dirty="0">
                <a:solidFill>
                  <a:srgbClr val="2E5496"/>
                </a:solidFill>
                <a:latin typeface="Arial"/>
                <a:cs typeface="Arial"/>
              </a:rPr>
              <a:t>а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231" y="312420"/>
            <a:ext cx="3663696" cy="488442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7111" y="1623060"/>
            <a:ext cx="3663695" cy="488442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42974" y="5310936"/>
            <a:ext cx="1565275" cy="100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235" dirty="0">
                <a:solidFill>
                  <a:srgbClr val="2E5496"/>
                </a:solidFill>
                <a:latin typeface="Arial"/>
                <a:cs typeface="Arial"/>
              </a:rPr>
              <a:t>Ксюша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800" spc="-509" dirty="0">
                <a:solidFill>
                  <a:srgbClr val="2E5496"/>
                </a:solidFill>
                <a:latin typeface="Arial"/>
                <a:cs typeface="Arial"/>
              </a:rPr>
              <a:t>Г</a:t>
            </a:r>
            <a:r>
              <a:rPr sz="2800" spc="-50" dirty="0">
                <a:solidFill>
                  <a:srgbClr val="2E5496"/>
                </a:solidFill>
                <a:latin typeface="Arial"/>
                <a:cs typeface="Arial"/>
              </a:rPr>
              <a:t>им</a:t>
            </a:r>
            <a:r>
              <a:rPr sz="2800" spc="-40" dirty="0">
                <a:solidFill>
                  <a:srgbClr val="2E5496"/>
                </a:solidFill>
                <a:latin typeface="Arial"/>
                <a:cs typeface="Arial"/>
              </a:rPr>
              <a:t>н</a:t>
            </a:r>
            <a:r>
              <a:rPr sz="2800" spc="-229" dirty="0">
                <a:solidFill>
                  <a:srgbClr val="2E5496"/>
                </a:solidFill>
                <a:latin typeface="Arial"/>
                <a:cs typeface="Arial"/>
              </a:rPr>
              <a:t>а</a:t>
            </a:r>
            <a:r>
              <a:rPr sz="2800" spc="-204" dirty="0">
                <a:solidFill>
                  <a:srgbClr val="2E5496"/>
                </a:solidFill>
                <a:latin typeface="Arial"/>
                <a:cs typeface="Arial"/>
              </a:rPr>
              <a:t>с</a:t>
            </a:r>
            <a:r>
              <a:rPr sz="2800" spc="-75" dirty="0">
                <a:solidFill>
                  <a:srgbClr val="2E5496"/>
                </a:solidFill>
                <a:latin typeface="Arial"/>
                <a:cs typeface="Arial"/>
              </a:rPr>
              <a:t>т</a:t>
            </a:r>
            <a:r>
              <a:rPr sz="2800" spc="-105" dirty="0">
                <a:solidFill>
                  <a:srgbClr val="2E5496"/>
                </a:solidFill>
                <a:latin typeface="Arial"/>
                <a:cs typeface="Arial"/>
              </a:rPr>
              <a:t>к</a:t>
            </a:r>
            <a:r>
              <a:rPr sz="2800" spc="-220" dirty="0">
                <a:solidFill>
                  <a:srgbClr val="2E5496"/>
                </a:solidFill>
                <a:latin typeface="Arial"/>
                <a:cs typeface="Arial"/>
              </a:rPr>
              <a:t>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85661" y="317119"/>
            <a:ext cx="1467485" cy="100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65" dirty="0">
                <a:solidFill>
                  <a:srgbClr val="2E5496"/>
                </a:solidFill>
              </a:rPr>
              <a:t>и</a:t>
            </a:r>
            <a:r>
              <a:rPr sz="3600" spc="-260" dirty="0">
                <a:solidFill>
                  <a:srgbClr val="2E5496"/>
                </a:solidFill>
              </a:rPr>
              <a:t> </a:t>
            </a:r>
            <a:r>
              <a:rPr sz="3600" spc="-290" dirty="0">
                <a:solidFill>
                  <a:srgbClr val="2E5496"/>
                </a:solidFill>
              </a:rPr>
              <a:t>Настя</a:t>
            </a:r>
            <a:endParaRPr sz="3600"/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800" spc="-125" dirty="0">
                <a:solidFill>
                  <a:srgbClr val="2E5496"/>
                </a:solidFill>
              </a:rPr>
              <a:t>тоже</a:t>
            </a:r>
            <a:endParaRPr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6"/>
            <a:ext cx="9144000" cy="684733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305" dirty="0"/>
              <a:t>Путешествие </a:t>
            </a:r>
            <a:r>
              <a:rPr spc="125" dirty="0"/>
              <a:t>к</a:t>
            </a:r>
            <a:r>
              <a:rPr spc="-270" dirty="0"/>
              <a:t> </a:t>
            </a:r>
            <a:r>
              <a:rPr spc="-140" dirty="0"/>
              <a:t>замку</a:t>
            </a: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3600" spc="-195" dirty="0"/>
              <a:t>«Принцессы</a:t>
            </a:r>
            <a:r>
              <a:rPr sz="3600" spc="-180" dirty="0"/>
              <a:t> </a:t>
            </a:r>
            <a:r>
              <a:rPr sz="3600" spc="-195" dirty="0"/>
              <a:t>Здоровья»</a:t>
            </a:r>
            <a:endParaRPr sz="3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2608" y="3017520"/>
            <a:ext cx="4596384" cy="345033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895" y="338327"/>
            <a:ext cx="4599432" cy="344728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26353" y="1123569"/>
            <a:ext cx="2801620" cy="100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229" dirty="0">
                <a:solidFill>
                  <a:srgbClr val="2E5496"/>
                </a:solidFill>
              </a:rPr>
              <a:t>Чтобы </a:t>
            </a:r>
            <a:r>
              <a:rPr sz="3600" spc="90" dirty="0">
                <a:solidFill>
                  <a:srgbClr val="2E5496"/>
                </a:solidFill>
              </a:rPr>
              <a:t>к</a:t>
            </a:r>
            <a:r>
              <a:rPr sz="3600" spc="-220" dirty="0">
                <a:solidFill>
                  <a:srgbClr val="2E5496"/>
                </a:solidFill>
              </a:rPr>
              <a:t> </a:t>
            </a:r>
            <a:r>
              <a:rPr sz="3600" spc="-105" dirty="0">
                <a:solidFill>
                  <a:srgbClr val="2E5496"/>
                </a:solidFill>
              </a:rPr>
              <a:t>замку</a:t>
            </a:r>
            <a:endParaRPr sz="3600"/>
          </a:p>
          <a:p>
            <a:pPr marL="635" algn="ctr">
              <a:lnSpc>
                <a:spcPct val="100000"/>
              </a:lnSpc>
              <a:spcBef>
                <a:spcPts val="40"/>
              </a:spcBef>
            </a:pPr>
            <a:r>
              <a:rPr sz="2800" spc="-105" dirty="0">
                <a:solidFill>
                  <a:srgbClr val="2E5496"/>
                </a:solidFill>
              </a:rPr>
              <a:t>подойти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527710" y="4865954"/>
            <a:ext cx="2968625" cy="995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340"/>
              </a:lnSpc>
              <a:spcBef>
                <a:spcPts val="95"/>
              </a:spcBef>
            </a:pPr>
            <a:r>
              <a:rPr sz="2800" spc="-105" dirty="0">
                <a:solidFill>
                  <a:srgbClr val="2E5496"/>
                </a:solidFill>
                <a:latin typeface="Arial"/>
                <a:cs typeface="Arial"/>
              </a:rPr>
              <a:t>Нужно</a:t>
            </a:r>
            <a:r>
              <a:rPr sz="2800" spc="-204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800" spc="-145" dirty="0">
                <a:solidFill>
                  <a:srgbClr val="2E5496"/>
                </a:solidFill>
                <a:latin typeface="Arial"/>
                <a:cs typeface="Arial"/>
              </a:rPr>
              <a:t>препятствия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ts val="4300"/>
              </a:lnSpc>
            </a:pPr>
            <a:r>
              <a:rPr sz="3600" spc="-114" dirty="0">
                <a:solidFill>
                  <a:srgbClr val="2E5496"/>
                </a:solidFill>
                <a:latin typeface="Arial"/>
                <a:cs typeface="Arial"/>
              </a:rPr>
              <a:t>пройти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1855" y="373379"/>
            <a:ext cx="4597908" cy="344728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061" y="896492"/>
            <a:ext cx="4057015" cy="100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204" dirty="0">
                <a:solidFill>
                  <a:srgbClr val="2E5496"/>
                </a:solidFill>
              </a:rPr>
              <a:t>Принцесса</a:t>
            </a:r>
            <a:r>
              <a:rPr sz="3600" spc="-225" dirty="0">
                <a:solidFill>
                  <a:srgbClr val="2E5496"/>
                </a:solidFill>
              </a:rPr>
              <a:t> </a:t>
            </a:r>
            <a:r>
              <a:rPr sz="3600" spc="-200" dirty="0">
                <a:solidFill>
                  <a:srgbClr val="2E5496"/>
                </a:solidFill>
              </a:rPr>
              <a:t>Здоровья</a:t>
            </a:r>
            <a:endParaRPr sz="3600"/>
          </a:p>
          <a:p>
            <a:pPr marL="2540" algn="ctr">
              <a:lnSpc>
                <a:spcPct val="100000"/>
              </a:lnSpc>
              <a:spcBef>
                <a:spcPts val="45"/>
              </a:spcBef>
            </a:pPr>
            <a:r>
              <a:rPr sz="2800" spc="-200" dirty="0">
                <a:solidFill>
                  <a:srgbClr val="2E5496"/>
                </a:solidFill>
              </a:rPr>
              <a:t>Встречает</a:t>
            </a:r>
            <a:r>
              <a:rPr sz="2800" spc="-130" dirty="0">
                <a:solidFill>
                  <a:srgbClr val="2E5496"/>
                </a:solidFill>
              </a:rPr>
              <a:t> </a:t>
            </a:r>
            <a:r>
              <a:rPr sz="2800" spc="-160" dirty="0">
                <a:solidFill>
                  <a:srgbClr val="2E5496"/>
                </a:solidFill>
              </a:rPr>
              <a:t>ребят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669407" y="4812538"/>
            <a:ext cx="2882900" cy="9950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" algn="ctr">
              <a:lnSpc>
                <a:spcPts val="3340"/>
              </a:lnSpc>
              <a:spcBef>
                <a:spcPts val="95"/>
              </a:spcBef>
            </a:pPr>
            <a:r>
              <a:rPr sz="2800" spc="-220" dirty="0">
                <a:solidFill>
                  <a:srgbClr val="2E5496"/>
                </a:solidFill>
                <a:latin typeface="Arial"/>
                <a:cs typeface="Arial"/>
              </a:rPr>
              <a:t>И </a:t>
            </a:r>
            <a:r>
              <a:rPr sz="2800" spc="-150" dirty="0">
                <a:solidFill>
                  <a:srgbClr val="2E5496"/>
                </a:solidFill>
                <a:latin typeface="Arial"/>
                <a:cs typeface="Arial"/>
              </a:rPr>
              <a:t>учит, </a:t>
            </a:r>
            <a:r>
              <a:rPr sz="2800" spc="-55" dirty="0">
                <a:solidFill>
                  <a:srgbClr val="2E5496"/>
                </a:solidFill>
                <a:latin typeface="Arial"/>
                <a:cs typeface="Arial"/>
              </a:rPr>
              <a:t>и</a:t>
            </a:r>
            <a:r>
              <a:rPr sz="2800" spc="-6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800" spc="-285" dirty="0">
                <a:solidFill>
                  <a:srgbClr val="2E5496"/>
                </a:solidFill>
                <a:latin typeface="Arial"/>
                <a:cs typeface="Arial"/>
              </a:rPr>
              <a:t>учит…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ts val="4300"/>
              </a:lnSpc>
            </a:pPr>
            <a:r>
              <a:rPr sz="3600" spc="-300" dirty="0">
                <a:solidFill>
                  <a:srgbClr val="2E5496"/>
                </a:solidFill>
                <a:latin typeface="Arial"/>
                <a:cs typeface="Arial"/>
              </a:rPr>
              <a:t>Всех</a:t>
            </a:r>
            <a:r>
              <a:rPr sz="3600" spc="-254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3600" spc="-180" dirty="0">
                <a:solidFill>
                  <a:srgbClr val="2E5496"/>
                </a:solidFill>
                <a:latin typeface="Arial"/>
                <a:cs typeface="Arial"/>
              </a:rPr>
              <a:t>дошколят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9352" y="3261359"/>
            <a:ext cx="4927092" cy="3230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1427" y="4178046"/>
            <a:ext cx="334264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Arial"/>
                <a:cs typeface="Arial"/>
              </a:rPr>
              <a:t>Солнце, </a:t>
            </a:r>
            <a:r>
              <a:rPr sz="2000" spc="-20" dirty="0">
                <a:latin typeface="Arial"/>
                <a:cs typeface="Arial"/>
              </a:rPr>
              <a:t>воздух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20" dirty="0">
                <a:latin typeface="Arial"/>
                <a:cs typeface="Arial"/>
              </a:rPr>
              <a:t>вода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Ваши лучшие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друзья.</a:t>
            </a:r>
            <a:endParaRPr sz="2000">
              <a:latin typeface="Arial"/>
              <a:cs typeface="Arial"/>
            </a:endParaRPr>
          </a:p>
          <a:p>
            <a:pPr marL="12065" marR="5080" indent="635"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С </a:t>
            </a:r>
            <a:r>
              <a:rPr sz="2000" spc="-5" dirty="0">
                <a:latin typeface="Arial"/>
                <a:cs typeface="Arial"/>
              </a:rPr>
              <a:t>ними надо </a:t>
            </a:r>
            <a:r>
              <a:rPr sz="2000" spc="-10" dirty="0">
                <a:latin typeface="Arial"/>
                <a:cs typeface="Arial"/>
              </a:rPr>
              <a:t>вам </a:t>
            </a:r>
            <a:r>
              <a:rPr sz="2000" spc="-5" dirty="0">
                <a:latin typeface="Arial"/>
                <a:cs typeface="Arial"/>
              </a:rPr>
              <a:t>дружить,  </a:t>
            </a:r>
            <a:r>
              <a:rPr sz="2000" spc="-10" dirty="0">
                <a:latin typeface="Arial"/>
                <a:cs typeface="Arial"/>
              </a:rPr>
              <a:t>Чтоб здоровыми </a:t>
            </a:r>
            <a:r>
              <a:rPr sz="2000" spc="-5" dirty="0">
                <a:latin typeface="Arial"/>
                <a:cs typeface="Arial"/>
              </a:rPr>
              <a:t>всем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быть.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6184" y="176860"/>
            <a:ext cx="562381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075" marR="337185" indent="302895">
              <a:lnSpc>
                <a:spcPct val="100000"/>
              </a:lnSpc>
              <a:spcBef>
                <a:spcPts val="100"/>
              </a:spcBef>
            </a:pPr>
            <a:r>
              <a:rPr sz="3600" spc="-55" dirty="0">
                <a:solidFill>
                  <a:srgbClr val="2E5496"/>
                </a:solidFill>
              </a:rPr>
              <a:t>Мы </a:t>
            </a:r>
            <a:r>
              <a:rPr sz="3600" spc="-235" dirty="0">
                <a:solidFill>
                  <a:srgbClr val="2E5496"/>
                </a:solidFill>
              </a:rPr>
              <a:t>веселые </a:t>
            </a:r>
            <a:r>
              <a:rPr sz="3600" spc="-215" dirty="0">
                <a:solidFill>
                  <a:srgbClr val="2E5496"/>
                </a:solidFill>
              </a:rPr>
              <a:t>ребята  </a:t>
            </a:r>
            <a:r>
              <a:rPr sz="3600" spc="-105" dirty="0">
                <a:solidFill>
                  <a:srgbClr val="2E5496"/>
                </a:solidFill>
              </a:rPr>
              <a:t>Любим </a:t>
            </a:r>
            <a:r>
              <a:rPr sz="3600" spc="-195" dirty="0">
                <a:solidFill>
                  <a:srgbClr val="2E5496"/>
                </a:solidFill>
              </a:rPr>
              <a:t>бегать </a:t>
            </a:r>
            <a:r>
              <a:rPr sz="3600" spc="-65" dirty="0">
                <a:solidFill>
                  <a:srgbClr val="2E5496"/>
                </a:solidFill>
              </a:rPr>
              <a:t>и</a:t>
            </a:r>
            <a:r>
              <a:rPr sz="3600" spc="-340" dirty="0">
                <a:solidFill>
                  <a:srgbClr val="2E5496"/>
                </a:solidFill>
              </a:rPr>
              <a:t> </a:t>
            </a:r>
            <a:r>
              <a:rPr sz="3600" spc="-165" dirty="0">
                <a:solidFill>
                  <a:srgbClr val="2E5496"/>
                </a:solidFill>
              </a:rPr>
              <a:t>играть</a:t>
            </a:r>
            <a:endParaRPr sz="3600" dirty="0"/>
          </a:p>
          <a:p>
            <a:pPr marL="111125" marR="5080" indent="-99060">
              <a:lnSpc>
                <a:spcPct val="100000"/>
              </a:lnSpc>
              <a:spcBef>
                <a:spcPts val="5"/>
              </a:spcBef>
            </a:pPr>
            <a:r>
              <a:rPr sz="3600" spc="-445" dirty="0">
                <a:solidFill>
                  <a:srgbClr val="2E5496"/>
                </a:solidFill>
              </a:rPr>
              <a:t>В </a:t>
            </a:r>
            <a:r>
              <a:rPr lang="ru-RU" sz="3600" spc="-445" dirty="0">
                <a:solidFill>
                  <a:srgbClr val="2E5496"/>
                </a:solidFill>
              </a:rPr>
              <a:t> </a:t>
            </a:r>
            <a:r>
              <a:rPr sz="3600" spc="-180" dirty="0" err="1">
                <a:solidFill>
                  <a:srgbClr val="2E5496"/>
                </a:solidFill>
              </a:rPr>
              <a:t>нашем</a:t>
            </a:r>
            <a:r>
              <a:rPr sz="3600" spc="-180" dirty="0">
                <a:solidFill>
                  <a:srgbClr val="2E5496"/>
                </a:solidFill>
              </a:rPr>
              <a:t> </a:t>
            </a:r>
            <a:r>
              <a:rPr sz="3600" spc="-145" dirty="0">
                <a:solidFill>
                  <a:srgbClr val="2E5496"/>
                </a:solidFill>
              </a:rPr>
              <a:t>садике </a:t>
            </a:r>
            <a:r>
              <a:rPr sz="3600" spc="-160" dirty="0">
                <a:solidFill>
                  <a:srgbClr val="2E5496"/>
                </a:solidFill>
              </a:rPr>
              <a:t>отличном  </a:t>
            </a:r>
            <a:r>
              <a:rPr sz="3600" spc="-300" dirty="0">
                <a:solidFill>
                  <a:srgbClr val="2E5496"/>
                </a:solidFill>
              </a:rPr>
              <a:t>Свое </a:t>
            </a:r>
            <a:r>
              <a:rPr sz="3600" spc="-155" dirty="0">
                <a:solidFill>
                  <a:srgbClr val="2E5496"/>
                </a:solidFill>
              </a:rPr>
              <a:t>здоровье</a:t>
            </a:r>
            <a:r>
              <a:rPr sz="3600" spc="-125" dirty="0">
                <a:solidFill>
                  <a:srgbClr val="2E5496"/>
                </a:solidFill>
              </a:rPr>
              <a:t> </a:t>
            </a:r>
            <a:r>
              <a:rPr sz="3600" spc="-160" dirty="0">
                <a:solidFill>
                  <a:srgbClr val="2E5496"/>
                </a:solidFill>
              </a:rPr>
              <a:t>укреплять</a:t>
            </a:r>
            <a:endParaRPr sz="3600" dirty="0"/>
          </a:p>
        </p:txBody>
      </p:sp>
      <p:sp>
        <p:nvSpPr>
          <p:cNvPr id="4" name="object 4"/>
          <p:cNvSpPr/>
          <p:nvPr/>
        </p:nvSpPr>
        <p:spPr>
          <a:xfrm>
            <a:off x="2423160" y="2636520"/>
            <a:ext cx="4297680" cy="39243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3917" y="2048383"/>
            <a:ext cx="28371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10" dirty="0"/>
              <a:t>Группа</a:t>
            </a:r>
            <a:r>
              <a:rPr spc="-340" dirty="0"/>
              <a:t> </a:t>
            </a:r>
            <a:r>
              <a:rPr spc="-235" dirty="0"/>
              <a:t>№3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pc="-290" dirty="0"/>
              <a:t>Квест</a:t>
            </a:r>
          </a:p>
          <a:p>
            <a:pPr marL="635" algn="ctr">
              <a:lnSpc>
                <a:spcPct val="100000"/>
              </a:lnSpc>
              <a:spcBef>
                <a:spcPts val="85"/>
              </a:spcBef>
            </a:pPr>
            <a:r>
              <a:rPr sz="3600" spc="-305" dirty="0"/>
              <a:t>«В </a:t>
            </a:r>
            <a:r>
              <a:rPr sz="3600" spc="-145" dirty="0"/>
              <a:t>поисках</a:t>
            </a:r>
            <a:r>
              <a:rPr sz="3600" spc="-140" dirty="0"/>
              <a:t> витамин»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420" y="2933700"/>
            <a:ext cx="4829556" cy="362102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76115" y="326136"/>
            <a:ext cx="4829555" cy="362102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5440" y="933069"/>
            <a:ext cx="3284220" cy="100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4615" algn="ctr">
              <a:lnSpc>
                <a:spcPct val="100000"/>
              </a:lnSpc>
              <a:spcBef>
                <a:spcPts val="100"/>
              </a:spcBef>
            </a:pPr>
            <a:r>
              <a:rPr sz="3600" spc="-204" dirty="0">
                <a:solidFill>
                  <a:srgbClr val="2E5496"/>
                </a:solidFill>
              </a:rPr>
              <a:t>Зарядка</a:t>
            </a:r>
            <a:endParaRPr sz="3600"/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800" spc="-204" dirty="0">
                <a:solidFill>
                  <a:srgbClr val="2E5496"/>
                </a:solidFill>
              </a:rPr>
              <a:t>«Веселые</a:t>
            </a:r>
            <a:r>
              <a:rPr sz="2800" spc="-210" dirty="0">
                <a:solidFill>
                  <a:srgbClr val="2E5496"/>
                </a:solidFill>
              </a:rPr>
              <a:t> </a:t>
            </a:r>
            <a:r>
              <a:rPr sz="2800" spc="-114" dirty="0">
                <a:solidFill>
                  <a:srgbClr val="2E5496"/>
                </a:solidFill>
              </a:rPr>
              <a:t>витамины»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6012307" y="4875098"/>
            <a:ext cx="2185035" cy="995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340"/>
              </a:lnSpc>
              <a:spcBef>
                <a:spcPts val="95"/>
              </a:spcBef>
            </a:pPr>
            <a:r>
              <a:rPr sz="2800" spc="-260" dirty="0">
                <a:solidFill>
                  <a:srgbClr val="2E5496"/>
                </a:solidFill>
                <a:latin typeface="Arial"/>
                <a:cs typeface="Arial"/>
              </a:rPr>
              <a:t>И</a:t>
            </a:r>
            <a:r>
              <a:rPr sz="2800" spc="-175" dirty="0">
                <a:solidFill>
                  <a:srgbClr val="2E5496"/>
                </a:solidFill>
                <a:latin typeface="Arial"/>
                <a:cs typeface="Arial"/>
              </a:rPr>
              <a:t>с</a:t>
            </a:r>
            <a:r>
              <a:rPr sz="2800" spc="-110" dirty="0">
                <a:solidFill>
                  <a:srgbClr val="2E5496"/>
                </a:solidFill>
                <a:latin typeface="Arial"/>
                <a:cs typeface="Arial"/>
              </a:rPr>
              <a:t>чезно</a:t>
            </a:r>
            <a:r>
              <a:rPr sz="2800" spc="-120" dirty="0">
                <a:solidFill>
                  <a:srgbClr val="2E5496"/>
                </a:solidFill>
                <a:latin typeface="Arial"/>
                <a:cs typeface="Arial"/>
              </a:rPr>
              <a:t>вен</a:t>
            </a:r>
            <a:r>
              <a:rPr sz="2800" spc="-110" dirty="0">
                <a:solidFill>
                  <a:srgbClr val="2E5496"/>
                </a:solidFill>
                <a:latin typeface="Arial"/>
                <a:cs typeface="Arial"/>
              </a:rPr>
              <a:t>ие</a:t>
            </a:r>
            <a:endParaRPr sz="2800">
              <a:latin typeface="Arial"/>
              <a:cs typeface="Arial"/>
            </a:endParaRPr>
          </a:p>
          <a:p>
            <a:pPr marL="76835" algn="ctr">
              <a:lnSpc>
                <a:spcPts val="4300"/>
              </a:lnSpc>
            </a:pPr>
            <a:r>
              <a:rPr sz="3600" spc="-140" dirty="0">
                <a:solidFill>
                  <a:srgbClr val="2E5496"/>
                </a:solidFill>
                <a:latin typeface="Arial"/>
                <a:cs typeface="Arial"/>
              </a:rPr>
              <a:t>витамин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415" y="307847"/>
            <a:ext cx="4829556" cy="362102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20311" y="2933700"/>
            <a:ext cx="4828032" cy="36225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7016" y="4815027"/>
            <a:ext cx="2784475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265" dirty="0">
                <a:solidFill>
                  <a:srgbClr val="2E5496"/>
                </a:solidFill>
                <a:latin typeface="Arial"/>
                <a:cs typeface="Arial"/>
              </a:rPr>
              <a:t>Раз, </a:t>
            </a:r>
            <a:r>
              <a:rPr sz="3600" spc="-170" dirty="0">
                <a:solidFill>
                  <a:srgbClr val="2E5496"/>
                </a:solidFill>
                <a:latin typeface="Arial"/>
                <a:cs typeface="Arial"/>
              </a:rPr>
              <a:t>два,</a:t>
            </a:r>
            <a:r>
              <a:rPr sz="3600" spc="-18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3600" spc="-390" dirty="0">
                <a:solidFill>
                  <a:srgbClr val="2E5496"/>
                </a:solidFill>
                <a:latin typeface="Arial"/>
                <a:cs typeface="Arial"/>
              </a:rPr>
              <a:t>три…</a:t>
            </a:r>
            <a:endParaRPr sz="36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45"/>
              </a:spcBef>
            </a:pPr>
            <a:r>
              <a:rPr sz="2800" spc="-155" dirty="0">
                <a:solidFill>
                  <a:srgbClr val="2E5496"/>
                </a:solidFill>
                <a:latin typeface="Arial"/>
                <a:cs typeface="Arial"/>
              </a:rPr>
              <a:t>Играть </a:t>
            </a:r>
            <a:r>
              <a:rPr sz="2800" spc="-60" dirty="0">
                <a:solidFill>
                  <a:srgbClr val="2E5496"/>
                </a:solidFill>
                <a:latin typeface="Arial"/>
                <a:cs typeface="Arial"/>
              </a:rPr>
              <a:t>иди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99252" y="885824"/>
            <a:ext cx="28524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70" dirty="0">
                <a:solidFill>
                  <a:srgbClr val="2E5496"/>
                </a:solidFill>
                <a:latin typeface="Arial"/>
                <a:cs typeface="Arial"/>
              </a:rPr>
              <a:t>Квест </a:t>
            </a:r>
            <a:r>
              <a:rPr sz="2800" spc="-90" dirty="0">
                <a:solidFill>
                  <a:srgbClr val="2E5496"/>
                </a:solidFill>
                <a:latin typeface="Arial"/>
                <a:cs typeface="Arial"/>
              </a:rPr>
              <a:t>мы</a:t>
            </a:r>
            <a:r>
              <a:rPr sz="2800" spc="-20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2E5496"/>
                </a:solidFill>
                <a:latin typeface="Arial"/>
                <a:cs typeface="Arial"/>
              </a:rPr>
              <a:t>пройдем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83885" y="1309496"/>
            <a:ext cx="38836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60" dirty="0">
                <a:solidFill>
                  <a:srgbClr val="2E5496"/>
                </a:solidFill>
              </a:rPr>
              <a:t>Витамины </a:t>
            </a:r>
            <a:r>
              <a:rPr sz="3200" spc="-200" dirty="0">
                <a:solidFill>
                  <a:srgbClr val="2E5496"/>
                </a:solidFill>
              </a:rPr>
              <a:t>все</a:t>
            </a:r>
            <a:r>
              <a:rPr sz="3200" spc="-235" dirty="0">
                <a:solidFill>
                  <a:srgbClr val="2E5496"/>
                </a:solidFill>
              </a:rPr>
              <a:t> </a:t>
            </a:r>
            <a:r>
              <a:rPr sz="3200" spc="-120" dirty="0">
                <a:solidFill>
                  <a:srgbClr val="2E5496"/>
                </a:solidFill>
              </a:rPr>
              <a:t>найдем</a:t>
            </a:r>
            <a:endParaRPr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6596" y="294131"/>
            <a:ext cx="4829556" cy="362254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4424" y="2930651"/>
            <a:ext cx="4829556" cy="36225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5414" y="933069"/>
            <a:ext cx="2983865" cy="100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275" dirty="0">
                <a:solidFill>
                  <a:srgbClr val="2E5496"/>
                </a:solidFill>
              </a:rPr>
              <a:t>Скалы</a:t>
            </a:r>
            <a:r>
              <a:rPr sz="3600" spc="-250" dirty="0">
                <a:solidFill>
                  <a:srgbClr val="2E5496"/>
                </a:solidFill>
              </a:rPr>
              <a:t> </a:t>
            </a:r>
            <a:r>
              <a:rPr sz="3600" spc="-135" dirty="0">
                <a:solidFill>
                  <a:srgbClr val="2E5496"/>
                </a:solidFill>
              </a:rPr>
              <a:t>высокие</a:t>
            </a:r>
            <a:endParaRPr sz="3600"/>
          </a:p>
          <a:p>
            <a:pPr marL="103505" algn="ctr">
              <a:lnSpc>
                <a:spcPct val="100000"/>
              </a:lnSpc>
              <a:spcBef>
                <a:spcPts val="40"/>
              </a:spcBef>
            </a:pPr>
            <a:r>
              <a:rPr sz="2800" spc="-135" dirty="0">
                <a:solidFill>
                  <a:srgbClr val="2E5496"/>
                </a:solidFill>
              </a:rPr>
              <a:t>у </a:t>
            </a:r>
            <a:r>
              <a:rPr sz="2800" spc="-165" dirty="0">
                <a:solidFill>
                  <a:srgbClr val="2E5496"/>
                </a:solidFill>
              </a:rPr>
              <a:t>нас </a:t>
            </a:r>
            <a:r>
              <a:rPr sz="2800" spc="-135" dirty="0">
                <a:solidFill>
                  <a:srgbClr val="2E5496"/>
                </a:solidFill>
              </a:rPr>
              <a:t>на</a:t>
            </a:r>
            <a:r>
              <a:rPr sz="2800" spc="-160" dirty="0">
                <a:solidFill>
                  <a:srgbClr val="2E5496"/>
                </a:solidFill>
              </a:rPr>
              <a:t> </a:t>
            </a:r>
            <a:r>
              <a:rPr sz="2800" spc="-120" dirty="0">
                <a:solidFill>
                  <a:srgbClr val="2E5496"/>
                </a:solidFill>
              </a:rPr>
              <a:t>пути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5526404" y="4875098"/>
            <a:ext cx="3233420" cy="995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ts val="3340"/>
              </a:lnSpc>
              <a:spcBef>
                <a:spcPts val="95"/>
              </a:spcBef>
            </a:pPr>
            <a:r>
              <a:rPr sz="2800" spc="-75" dirty="0">
                <a:solidFill>
                  <a:srgbClr val="2E5496"/>
                </a:solidFill>
                <a:latin typeface="Arial"/>
                <a:cs typeface="Arial"/>
              </a:rPr>
              <a:t>Море</a:t>
            </a:r>
            <a:r>
              <a:rPr sz="2800" spc="-13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800" spc="-175" dirty="0">
                <a:solidFill>
                  <a:srgbClr val="2E5496"/>
                </a:solidFill>
                <a:latin typeface="Arial"/>
                <a:cs typeface="Arial"/>
              </a:rPr>
              <a:t>бушует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ts val="4300"/>
              </a:lnSpc>
            </a:pPr>
            <a:r>
              <a:rPr sz="3600" spc="-220" dirty="0">
                <a:solidFill>
                  <a:srgbClr val="2E5496"/>
                </a:solidFill>
                <a:latin typeface="Arial"/>
                <a:cs typeface="Arial"/>
              </a:rPr>
              <a:t>Смотри</a:t>
            </a:r>
            <a:r>
              <a:rPr sz="3600" spc="-22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3600" spc="-150" dirty="0">
                <a:solidFill>
                  <a:srgbClr val="2E5496"/>
                </a:solidFill>
                <a:latin typeface="Arial"/>
                <a:cs typeface="Arial"/>
              </a:rPr>
              <a:t>впереди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8871" y="2898648"/>
            <a:ext cx="4829556" cy="362102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6511" y="289559"/>
            <a:ext cx="4828032" cy="36225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3523" y="4851908"/>
            <a:ext cx="1754505" cy="100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10" dirty="0">
                <a:solidFill>
                  <a:srgbClr val="2E5496"/>
                </a:solidFill>
                <a:latin typeface="Arial"/>
                <a:cs typeface="Arial"/>
              </a:rPr>
              <a:t>Задание</a:t>
            </a:r>
            <a:endParaRPr sz="36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40"/>
              </a:spcBef>
            </a:pPr>
            <a:r>
              <a:rPr sz="2800" spc="-114" dirty="0">
                <a:solidFill>
                  <a:srgbClr val="2E5496"/>
                </a:solidFill>
                <a:latin typeface="Arial"/>
                <a:cs typeface="Arial"/>
              </a:rPr>
              <a:t>вып</a:t>
            </a:r>
            <a:r>
              <a:rPr sz="2800" spc="-160" dirty="0">
                <a:solidFill>
                  <a:srgbClr val="2E5496"/>
                </a:solidFill>
                <a:latin typeface="Arial"/>
                <a:cs typeface="Arial"/>
              </a:rPr>
              <a:t>олня</a:t>
            </a:r>
            <a:r>
              <a:rPr sz="2800" spc="-175" dirty="0">
                <a:solidFill>
                  <a:srgbClr val="2E5496"/>
                </a:solidFill>
                <a:latin typeface="Arial"/>
                <a:cs typeface="Arial"/>
              </a:rPr>
              <a:t>е</a:t>
            </a:r>
            <a:r>
              <a:rPr sz="2800" spc="-35" dirty="0">
                <a:solidFill>
                  <a:srgbClr val="2E5496"/>
                </a:solidFill>
                <a:latin typeface="Arial"/>
                <a:cs typeface="Arial"/>
              </a:rPr>
              <a:t>м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06490" y="921258"/>
            <a:ext cx="1909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20" dirty="0">
                <a:solidFill>
                  <a:srgbClr val="2E5496"/>
                </a:solidFill>
                <a:latin typeface="Arial"/>
                <a:cs typeface="Arial"/>
              </a:rPr>
              <a:t>И</a:t>
            </a:r>
            <a:r>
              <a:rPr sz="2800" spc="-22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2E5496"/>
                </a:solidFill>
                <a:latin typeface="Arial"/>
                <a:cs typeface="Arial"/>
              </a:rPr>
              <a:t>немножко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35446" y="1341577"/>
            <a:ext cx="19291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10" dirty="0">
                <a:solidFill>
                  <a:srgbClr val="2E5496"/>
                </a:solidFill>
              </a:rPr>
              <a:t>отдыхаем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4300" y="2906267"/>
            <a:ext cx="4794504" cy="359664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7952" y="362711"/>
            <a:ext cx="4792980" cy="359511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39409" y="1003808"/>
            <a:ext cx="2437765" cy="9950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340"/>
              </a:lnSpc>
              <a:spcBef>
                <a:spcPts val="95"/>
              </a:spcBef>
            </a:pPr>
            <a:r>
              <a:rPr sz="2800" spc="-220" dirty="0">
                <a:solidFill>
                  <a:srgbClr val="2E5496"/>
                </a:solidFill>
              </a:rPr>
              <a:t>И </a:t>
            </a:r>
            <a:r>
              <a:rPr sz="2800" spc="-130" dirty="0">
                <a:solidFill>
                  <a:srgbClr val="2E5496"/>
                </a:solidFill>
              </a:rPr>
              <a:t>играть </a:t>
            </a:r>
            <a:r>
              <a:rPr sz="2800" spc="-220" dirty="0">
                <a:solidFill>
                  <a:srgbClr val="2E5496"/>
                </a:solidFill>
              </a:rPr>
              <a:t>с</a:t>
            </a:r>
            <a:r>
              <a:rPr sz="2800" spc="-140" dirty="0">
                <a:solidFill>
                  <a:srgbClr val="2E5496"/>
                </a:solidFill>
              </a:rPr>
              <a:t> </a:t>
            </a:r>
            <a:r>
              <a:rPr sz="2800" spc="-50" dirty="0">
                <a:solidFill>
                  <a:srgbClr val="2E5496"/>
                </a:solidFill>
              </a:rPr>
              <a:t>ними</a:t>
            </a:r>
            <a:endParaRPr sz="2800"/>
          </a:p>
          <a:p>
            <a:pPr algn="ctr">
              <a:lnSpc>
                <a:spcPts val="4300"/>
              </a:lnSpc>
            </a:pPr>
            <a:r>
              <a:rPr sz="3600" spc="-155" dirty="0">
                <a:solidFill>
                  <a:srgbClr val="2E5496"/>
                </a:solidFill>
              </a:rPr>
              <a:t>пошли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896518" y="4875657"/>
            <a:ext cx="2025014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210" dirty="0">
                <a:solidFill>
                  <a:srgbClr val="2E5496"/>
                </a:solidFill>
                <a:latin typeface="Arial"/>
                <a:cs typeface="Arial"/>
              </a:rPr>
              <a:t>Вита</a:t>
            </a:r>
            <a:r>
              <a:rPr sz="3600" spc="-250" dirty="0">
                <a:solidFill>
                  <a:srgbClr val="2E5496"/>
                </a:solidFill>
                <a:latin typeface="Arial"/>
                <a:cs typeface="Arial"/>
              </a:rPr>
              <a:t>м</a:t>
            </a:r>
            <a:r>
              <a:rPr sz="3600" spc="-110" dirty="0">
                <a:solidFill>
                  <a:srgbClr val="2E5496"/>
                </a:solidFill>
                <a:latin typeface="Arial"/>
                <a:cs typeface="Arial"/>
              </a:rPr>
              <a:t>ины</a:t>
            </a:r>
            <a:endParaRPr sz="3600">
              <a:latin typeface="Arial"/>
              <a:cs typeface="Arial"/>
            </a:endParaRPr>
          </a:p>
          <a:p>
            <a:pPr marL="102870" algn="ctr">
              <a:lnSpc>
                <a:spcPct val="100000"/>
              </a:lnSpc>
              <a:spcBef>
                <a:spcPts val="45"/>
              </a:spcBef>
            </a:pPr>
            <a:r>
              <a:rPr sz="2800" spc="-95" dirty="0">
                <a:solidFill>
                  <a:srgbClr val="2E5496"/>
                </a:solidFill>
                <a:latin typeface="Arial"/>
                <a:cs typeface="Arial"/>
              </a:rPr>
              <a:t>мы</a:t>
            </a:r>
            <a:r>
              <a:rPr sz="2800" spc="-17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800" spc="-150" dirty="0">
                <a:solidFill>
                  <a:srgbClr val="2E5496"/>
                </a:solidFill>
                <a:latin typeface="Arial"/>
                <a:cs typeface="Arial"/>
              </a:rPr>
              <a:t>нашли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307</Words>
  <Application>Microsoft Office PowerPoint</Application>
  <PresentationFormat>Экран (4:3)</PresentationFormat>
  <Paragraphs>96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здоровья</vt:lpstr>
      <vt:lpstr>Презентация PowerPoint</vt:lpstr>
      <vt:lpstr>Группа №3</vt:lpstr>
      <vt:lpstr>Квест «В поисках витамин»</vt:lpstr>
      <vt:lpstr>Зарядка «Веселые витамины»</vt:lpstr>
      <vt:lpstr>Витамины все найдем</vt:lpstr>
      <vt:lpstr>Скалы высокие у нас на пути</vt:lpstr>
      <vt:lpstr>отдыхаем</vt:lpstr>
      <vt:lpstr>И играть с ними пошли</vt:lpstr>
      <vt:lpstr>Мы играли, мы играли</vt:lpstr>
      <vt:lpstr>Сюжетно-ролевая игра «В гости на завтрак»</vt:lpstr>
      <vt:lpstr>Мы за столиком сидим</vt:lpstr>
      <vt:lpstr>Доктор в гости К нам пришел</vt:lpstr>
      <vt:lpstr>Презентация PowerPoint</vt:lpstr>
      <vt:lpstr>Вечер стихов «О здоровье»</vt:lpstr>
      <vt:lpstr>Андрей «Я мечтаю стать  космонавтом»</vt:lpstr>
      <vt:lpstr>Аттракционы «Мы веселые ребята»</vt:lpstr>
      <vt:lpstr>Тот здоров!</vt:lpstr>
      <vt:lpstr>Группа №6</vt:lpstr>
      <vt:lpstr>Конкурс рисунка «Мы любим спорт»</vt:lpstr>
      <vt:lpstr>В мире нет рецепта лучше –  будь со спортом неразлучен.</vt:lpstr>
      <vt:lpstr>Илья Роллер</vt:lpstr>
      <vt:lpstr>Презентация PowerPoint</vt:lpstr>
      <vt:lpstr>и Настя тоже</vt:lpstr>
      <vt:lpstr>Путешествие к замку «Принцессы Здоровья»</vt:lpstr>
      <vt:lpstr>Чтобы к замку подойти</vt:lpstr>
      <vt:lpstr>Принцесса Здоровья Встречает ребят</vt:lpstr>
      <vt:lpstr>Мы веселые ребята  Любим бегать и играть В  нашем садике отличном  Свое здоровье укреплять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serega_13.pro@mail.ru</dc:creator>
  <cp:lastModifiedBy>Олег Печеркин</cp:lastModifiedBy>
  <cp:revision>3</cp:revision>
  <dcterms:created xsi:type="dcterms:W3CDTF">2018-02-28T04:40:14Z</dcterms:created>
  <dcterms:modified xsi:type="dcterms:W3CDTF">2018-03-21T16:35:38Z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2017-08-06T00:00:00Z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2018-02-28T00:00:00Z</vt:filetime>
  </property>
</Properties>
</file>