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56" r:id="rId1"/>
  </p:sldMasterIdLst>
  <p:notesMasterIdLst>
    <p:notesMasterId r:id="rId21"/>
  </p:notesMasterIdLst>
  <p:sldIdLst>
    <p:sldId id="306" r:id="rId2"/>
    <p:sldId id="307" r:id="rId3"/>
    <p:sldId id="256" r:id="rId4"/>
    <p:sldId id="257" r:id="rId5"/>
    <p:sldId id="260" r:id="rId6"/>
    <p:sldId id="262" r:id="rId7"/>
    <p:sldId id="310" r:id="rId8"/>
    <p:sldId id="314" r:id="rId9"/>
    <p:sldId id="313" r:id="rId10"/>
    <p:sldId id="266" r:id="rId11"/>
    <p:sldId id="309" r:id="rId12"/>
    <p:sldId id="263" r:id="rId13"/>
    <p:sldId id="311" r:id="rId14"/>
    <p:sldId id="312" r:id="rId15"/>
    <p:sldId id="264" r:id="rId16"/>
    <p:sldId id="288" r:id="rId17"/>
    <p:sldId id="308" r:id="rId18"/>
    <p:sldId id="304" r:id="rId19"/>
    <p:sldId id="30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07" autoAdjust="0"/>
    <p:restoredTop sz="94687" autoAdjust="0"/>
  </p:normalViewPr>
  <p:slideViewPr>
    <p:cSldViewPr>
      <p:cViewPr varScale="1">
        <p:scale>
          <a:sx n="111" d="100"/>
          <a:sy n="111" d="100"/>
        </p:scale>
        <p:origin x="119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5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038"/>
    </p:cViewPr>
  </p:sorterViewPr>
  <p:notesViewPr>
    <p:cSldViewPr>
      <p:cViewPr varScale="1">
        <p:scale>
          <a:sx n="85" d="100"/>
          <a:sy n="85" d="100"/>
        </p:scale>
        <p:origin x="-385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sz="1800" b="1">
                <a:solidFill>
                  <a:schemeClr val="tx2"/>
                </a:solidFill>
              </a:rPr>
              <a:t>Диагностика результативности проекта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648294414559121E-3"/>
                  <c:y val="-3.75903623967457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7C-4BA8-AA48-141628F40F38}"/>
                </c:ext>
              </c:extLst>
            </c:dLbl>
            <c:dLbl>
              <c:idx val="1"/>
              <c:layout>
                <c:manualLayout>
                  <c:x val="2.0472441621838647E-2"/>
                  <c:y val="-2.2971888131344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7C-4BA8-AA48-141628F40F38}"/>
                </c:ext>
              </c:extLst>
            </c:dLbl>
            <c:dLbl>
              <c:idx val="2"/>
              <c:layout>
                <c:manualLayout>
                  <c:x val="9.5538060901913194E-3"/>
                  <c:y val="-1.8795181198372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7C-4BA8-AA48-141628F40F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Лист1!$A$4:$A$6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Лист1!$B$4:$B$6</c:f>
              <c:numCache>
                <c:formatCode>0%</c:formatCode>
                <c:ptCount val="3"/>
                <c:pt idx="0">
                  <c:v>0.1</c:v>
                </c:pt>
                <c:pt idx="1">
                  <c:v>0.56000000000000005</c:v>
                </c:pt>
                <c:pt idx="2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7C-4BA8-AA48-141628F40F38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1889766487354583E-3"/>
                  <c:y val="-2.2971888131344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07C-4BA8-AA48-141628F40F38}"/>
                </c:ext>
              </c:extLst>
            </c:dLbl>
            <c:dLbl>
              <c:idx val="1"/>
              <c:layout>
                <c:manualLayout>
                  <c:x val="2.047244162183855E-2"/>
                  <c:y val="-1.4618474265401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7C-4BA8-AA48-141628F40F38}"/>
                </c:ext>
              </c:extLst>
            </c:dLbl>
            <c:dLbl>
              <c:idx val="2"/>
              <c:layout>
                <c:manualLayout>
                  <c:x val="2.3202100504750349E-2"/>
                  <c:y val="-1.6706827731887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07C-4BA8-AA48-141628F40F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Лист1!$A$4:$A$6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Лист1!$C$4:$C$6</c:f>
              <c:numCache>
                <c:formatCode>0%</c:formatCode>
                <c:ptCount val="3"/>
                <c:pt idx="0">
                  <c:v>0.5</c:v>
                </c:pt>
                <c:pt idx="1">
                  <c:v>0.30000000000000032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07C-4BA8-AA48-141628F40F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8614776"/>
        <c:axId val="348607720"/>
        <c:axId val="0"/>
      </c:bar3DChart>
      <c:catAx>
        <c:axId val="348614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8607720"/>
        <c:crosses val="autoZero"/>
        <c:auto val="1"/>
        <c:lblAlgn val="ctr"/>
        <c:lblOffset val="100"/>
        <c:noMultiLvlLbl val="0"/>
      </c:catAx>
      <c:valAx>
        <c:axId val="348607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8614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1E0AB-F15C-411E-B41B-B3F197F5AAF7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65DB2-2330-465D-9A2C-0C70829C8A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86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21.03.2018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60235-EF16-470E-BE7E-53F4F30D8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Проекты нравственно-патриотической направленности в ДОУ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DE273-BCFF-4289-9372-8A8C86E59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 algn="ctr">
              <a:buNone/>
            </a:pPr>
            <a:endParaRPr lang="ru-RU" sz="2000" dirty="0"/>
          </a:p>
          <a:p>
            <a:pPr marL="0" indent="0" algn="ctr">
              <a:buNone/>
            </a:pPr>
            <a:r>
              <a:rPr lang="ru-RU" sz="2000" dirty="0"/>
              <a:t>Подготовила: Воспитатель Первой кв. категории</a:t>
            </a:r>
          </a:p>
          <a:p>
            <a:pPr marL="0" indent="0" algn="ctr">
              <a:buNone/>
            </a:pPr>
            <a:r>
              <a:rPr lang="ru-RU" sz="2000" dirty="0" err="1"/>
              <a:t>Балантаева</a:t>
            </a:r>
            <a:r>
              <a:rPr lang="ru-RU" sz="2000" dirty="0"/>
              <a:t> Ольга Викторовна</a:t>
            </a:r>
          </a:p>
          <a:p>
            <a:pPr marL="0" indent="0" algn="ctr">
              <a:buNone/>
            </a:pPr>
            <a:r>
              <a:rPr lang="ru-RU" sz="2000" dirty="0"/>
              <a:t>МАДОУ «Детский сад № 2 «Радуга»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62F97B-023D-4427-8D98-4ADEA9A7C1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8896" y="1509672"/>
            <a:ext cx="5365364" cy="357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01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95635"/>
            <a:ext cx="7200800" cy="92211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+mn-lt"/>
                <a:ea typeface="+mn-ea"/>
                <a:cs typeface="+mn-cs"/>
              </a:rPr>
              <a:t>Поисковая работа: изучение СЕМЕЙНЫХ архивов</a:t>
            </a:r>
          </a:p>
        </p:txBody>
      </p:sp>
      <p:pic>
        <p:nvPicPr>
          <p:cNvPr id="4" name="Содержимое 3" descr="ВОВ - 000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4784"/>
            <a:ext cx="3131840" cy="4750754"/>
          </a:xfrm>
        </p:spPr>
      </p:pic>
      <p:pic>
        <p:nvPicPr>
          <p:cNvPr id="7" name="Рисунок 6" descr="ВОВ - 0003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305" y="2780928"/>
            <a:ext cx="3181383" cy="3913872"/>
          </a:xfrm>
          <a:prstGeom prst="rect">
            <a:avLst/>
          </a:prstGeom>
        </p:spPr>
      </p:pic>
      <p:pic>
        <p:nvPicPr>
          <p:cNvPr id="8" name="Рисунок 7" descr="ВОВ - 0009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1124744"/>
            <a:ext cx="3096344" cy="1728192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1412775"/>
            <a:ext cx="2915816" cy="4287965"/>
          </a:xfrm>
          <a:prstGeom prst="rect">
            <a:avLst/>
          </a:prstGeom>
        </p:spPr>
      </p:pic>
      <p:pic>
        <p:nvPicPr>
          <p:cNvPr id="10" name="Рисунок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824" y="4563023"/>
            <a:ext cx="288032" cy="1349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801CB-964F-4F3D-8FDA-912BD960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482376-9284-438F-9C63-0F6508836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D98E47-273B-48D4-BDC2-29101B778885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CC28614-90CB-4528-8B4F-D663661A4206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419" y="99113"/>
            <a:ext cx="4291012" cy="2414797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908720"/>
            <a:ext cx="3537588" cy="471678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2660916"/>
            <a:ext cx="3025353" cy="403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90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5301208"/>
            <a:ext cx="3600400" cy="1152128"/>
          </a:xfrm>
        </p:spPr>
        <p:txBody>
          <a:bodyPr>
            <a:noAutofit/>
          </a:bodyPr>
          <a:lstStyle/>
          <a:p>
            <a:r>
              <a:rPr lang="ru-RU" sz="1600" dirty="0"/>
              <a:t>Великой войны победу</a:t>
            </a:r>
            <a:br>
              <a:rPr lang="ru-RU" sz="1600" dirty="0"/>
            </a:br>
            <a:r>
              <a:rPr lang="ru-RU" sz="1600" dirty="0"/>
              <a:t>Мы не должны забывать!</a:t>
            </a:r>
            <a:br>
              <a:rPr lang="ru-RU" sz="1600" dirty="0"/>
            </a:br>
            <a:r>
              <a:rPr lang="ru-RU" sz="1600" dirty="0"/>
              <a:t>В боях отстояли деды</a:t>
            </a:r>
            <a:br>
              <a:rPr lang="ru-RU" sz="1600" dirty="0"/>
            </a:br>
            <a:r>
              <a:rPr lang="ru-RU" sz="1600" dirty="0"/>
              <a:t>Священную Родину-мать.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9612" y="276960"/>
            <a:ext cx="6984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</a:rPr>
              <a:t>Концерт, посвященный Дню Победы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29710A3-6FDE-45C4-8DEB-B451CE73D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719" y="1556792"/>
            <a:ext cx="4686961" cy="3515221"/>
          </a:xfrm>
        </p:spPr>
      </p:pic>
      <p:pic>
        <p:nvPicPr>
          <p:cNvPr id="11" name="Объект 7">
            <a:extLst>
              <a:ext uri="{FF2B5EF4-FFF2-40B4-BE49-F238E27FC236}">
                <a16:creationId xmlns:a16="http://schemas.microsoft.com/office/drawing/2014/main" id="{2687841F-39D1-44A8-8928-16480B23D0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24744"/>
            <a:ext cx="3648405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14FAB-A4AF-462A-9FCE-A91C1B61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653086"/>
            <a:ext cx="8610600" cy="639763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Коллектив детского сада исполняет песню для ветеранов   «День Победы» </a:t>
            </a:r>
            <a:r>
              <a:rPr lang="ru-RU" sz="2200" dirty="0" err="1"/>
              <a:t>Д.ТухмановА</a:t>
            </a:r>
            <a:r>
              <a:rPr lang="ru-RU" sz="2200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FC246EF-4D93-4954-8D0F-8F94421F3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BB542D-7DFA-4C81-8F4E-5E8C3D4F5693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90F1A8C-33FB-499C-A85B-AFB59EBA26E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 descr="P1070161.JPG">
            <a:extLst>
              <a:ext uri="{FF2B5EF4-FFF2-40B4-BE49-F238E27FC236}">
                <a16:creationId xmlns:a16="http://schemas.microsoft.com/office/drawing/2014/main" id="{8664254E-B445-4A93-8FBD-6064E5EC4596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899592" y="524097"/>
            <a:ext cx="6817526" cy="467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43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E17C16-5177-4E73-A0D6-052D30D7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Рассказы детей о ветеранах своих семей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C074A3-422C-4BAA-B01C-4765C72E07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B146CA-ED59-44B9-8E19-A3F77E9AE45B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C992491-52E6-4DBB-9320-275A3682872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86" y="260648"/>
            <a:ext cx="4291012" cy="2864966"/>
          </a:xfrm>
        </p:spPr>
      </p:pic>
      <p:pic>
        <p:nvPicPr>
          <p:cNvPr id="5" name="MVI_0826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8200" y="2079625"/>
            <a:ext cx="4289425" cy="2413000"/>
          </a:xfrm>
        </p:spPr>
      </p:pic>
    </p:spTree>
    <p:extLst>
      <p:ext uri="{BB962C8B-B14F-4D97-AF65-F5344CB8AC3E}">
        <p14:creationId xmlns:p14="http://schemas.microsoft.com/office/powerpoint/2010/main" val="127584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1240" y="154176"/>
            <a:ext cx="5616624" cy="720080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+mn-lt"/>
                <a:ea typeface="+mn-ea"/>
                <a:cs typeface="+mn-cs"/>
              </a:rPr>
              <a:t>Концерт   «День   Победы»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196753"/>
            <a:ext cx="4040188" cy="1368152"/>
          </a:xfrm>
        </p:spPr>
        <p:txBody>
          <a:bodyPr>
            <a:normAutofit/>
          </a:bodyPr>
          <a:lstStyle/>
          <a:p>
            <a:pPr fontAlgn="base"/>
            <a:r>
              <a:rPr lang="ru-RU" sz="1400" b="0" dirty="0"/>
              <a:t>Промчались года с той победной весны...</a:t>
            </a:r>
          </a:p>
          <a:p>
            <a:pPr fontAlgn="base"/>
            <a:r>
              <a:rPr lang="ru-RU" sz="1400" b="0" dirty="0"/>
              <a:t>Мы мирно живем, мы не знаем войны.</a:t>
            </a:r>
          </a:p>
          <a:p>
            <a:pPr fontAlgn="base"/>
            <a:r>
              <a:rPr lang="ru-RU" sz="1400" b="0" dirty="0"/>
              <a:t>Девятого мая свечей наших свет</a:t>
            </a:r>
          </a:p>
          <a:p>
            <a:pPr fontAlgn="base"/>
            <a:r>
              <a:rPr lang="ru-RU" sz="1400" b="0" dirty="0"/>
              <a:t>Затеплится в память, тех огненных лет!</a:t>
            </a:r>
          </a:p>
          <a:p>
            <a:endParaRPr lang="ru-RU" sz="14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645025" y="6093295"/>
            <a:ext cx="4041775" cy="504056"/>
          </a:xfrm>
        </p:spPr>
        <p:txBody>
          <a:bodyPr>
            <a:normAutofit/>
          </a:bodyPr>
          <a:lstStyle/>
          <a:p>
            <a:endParaRPr lang="ru-RU" sz="1400" dirty="0"/>
          </a:p>
        </p:txBody>
      </p:sp>
      <p:pic>
        <p:nvPicPr>
          <p:cNvPr id="16" name="Содержимое 15" descr="P1050325.JPG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444" y="1124748"/>
            <a:ext cx="8405356" cy="5328586"/>
          </a:xfrm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-450850" y="5448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CE43631-271E-4499-A566-19C535940596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843900" cy="83820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+mn-lt"/>
                <a:ea typeface="+mn-ea"/>
                <a:cs typeface="+mn-cs"/>
              </a:rPr>
              <a:t>Заключительный этап </a:t>
            </a:r>
            <a:r>
              <a:rPr lang="ru-RU" sz="2000" b="1" dirty="0" err="1">
                <a:latin typeface="+mn-lt"/>
                <a:ea typeface="+mn-ea"/>
                <a:cs typeface="+mn-cs"/>
              </a:rPr>
              <a:t>АкциИ</a:t>
            </a:r>
            <a:r>
              <a:rPr lang="ru-RU" sz="2000" b="1" dirty="0">
                <a:latin typeface="+mn-lt"/>
                <a:ea typeface="+mn-ea"/>
                <a:cs typeface="+mn-cs"/>
              </a:rPr>
              <a:t> «Дерево-память»</a:t>
            </a:r>
            <a:br>
              <a:rPr lang="ru-RU" sz="2000" b="1" dirty="0">
                <a:latin typeface="+mn-lt"/>
                <a:ea typeface="+mn-ea"/>
                <a:cs typeface="+mn-cs"/>
              </a:rPr>
            </a:br>
            <a:br>
              <a:rPr lang="ru-RU" sz="2000" b="1" dirty="0">
                <a:latin typeface="+mn-lt"/>
                <a:ea typeface="+mn-ea"/>
                <a:cs typeface="+mn-cs"/>
              </a:rPr>
            </a:br>
            <a:r>
              <a:rPr lang="ru-RU" sz="2000" b="1" dirty="0">
                <a:latin typeface="+mn-lt"/>
                <a:ea typeface="+mn-ea"/>
                <a:cs typeface="+mn-cs"/>
              </a:rPr>
              <a:t>Посадка деревьев «Аллея памяти» с участием приглашенных ветеранов</a:t>
            </a:r>
            <a:br>
              <a:rPr lang="ru-RU" sz="2000" b="1" dirty="0">
                <a:latin typeface="+mn-lt"/>
                <a:ea typeface="+mn-ea"/>
                <a:cs typeface="+mn-cs"/>
              </a:rPr>
            </a:br>
            <a:endParaRPr lang="ru-RU" sz="20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02" y="1340768"/>
            <a:ext cx="2484966" cy="3312368"/>
          </a:xfr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340768"/>
            <a:ext cx="3312368" cy="2520280"/>
          </a:xfrm>
          <a:prstGeom prst="rect">
            <a:avLst/>
          </a:prstGeom>
        </p:spPr>
      </p:pic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808" y="4005064"/>
            <a:ext cx="4608513" cy="2577409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448035" y="1275688"/>
            <a:ext cx="2843806" cy="2794322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61819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C0F82-B4D3-4594-80DA-089D8F1E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8567826-5F22-494B-B1EE-D641B562F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01" y="332656"/>
            <a:ext cx="2968752" cy="370636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652264-EE55-40D3-A4B7-C30258D293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414" y="1103283"/>
            <a:ext cx="5076055" cy="38070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C552E6-12CA-4BF8-9360-87E4600DA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441" y="3233590"/>
            <a:ext cx="2470752" cy="329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88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431233"/>
              </p:ext>
            </p:extLst>
          </p:nvPr>
        </p:nvGraphicFramePr>
        <p:xfrm>
          <a:off x="323528" y="1052736"/>
          <a:ext cx="820891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41068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288032"/>
          </a:xfrm>
        </p:spPr>
        <p:txBody>
          <a:bodyPr>
            <a:normAutofit fontScale="90000"/>
          </a:bodyPr>
          <a:lstStyle/>
          <a:p>
            <a:pPr algn="ctr"/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88640"/>
            <a:ext cx="8686800" cy="58914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sz="24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sz="24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sz="24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sz="24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rgbClr val="000000"/>
                </a:solidFill>
              </a:rPr>
              <a:t>Посадите дерево в память о своих дедах и прадедов, погибших на этой войне и создайте по всей России парк памяти миллионам героев, чтоб он всегда зеленел и шелестел листвой напоминая нам, нашим детям и внукам  о навсегда ушедших в подвиг  солдат не вернувшихся с войны.</a:t>
            </a:r>
          </a:p>
          <a:p>
            <a:pPr marL="0" indent="0" algn="ctr">
              <a:buNone/>
            </a:pPr>
            <a:endParaRPr lang="ru-RU" sz="2400" dirty="0"/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29415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40DD6-AF05-4114-846F-387367C6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Темы проектов: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0D1CF3-049E-4148-84B0-3EF1D9009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Моя семья – моя история</a:t>
            </a:r>
          </a:p>
          <a:p>
            <a:r>
              <a:rPr lang="ru-RU" dirty="0"/>
              <a:t>Арамиль – город наш родной</a:t>
            </a:r>
          </a:p>
          <a:p>
            <a:endParaRPr lang="ru-RU" dirty="0"/>
          </a:p>
        </p:txBody>
      </p:sp>
      <p:pic>
        <p:nvPicPr>
          <p:cNvPr id="4" name="Picture 2" descr="G:\искусство урала, древо\DSC_00002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436" y="3017471"/>
            <a:ext cx="2718048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:\искусство урала, древо\DSC_00002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9656" y="1262986"/>
            <a:ext cx="2530247" cy="3455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искусство урала, древо\DSC_00002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26916" y="3009520"/>
            <a:ext cx="2286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959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96192"/>
            <a:ext cx="3528392" cy="396044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  экологический проект</a:t>
            </a:r>
            <a:br>
              <a:rPr lang="ru-RU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Деревья – живые памятники природы»</a:t>
            </a:r>
            <a:br>
              <a:rPr lang="ru-RU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7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5EE93A-A15E-4997-BC2F-C250D39989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620688"/>
            <a:ext cx="3312368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1196752"/>
            <a:ext cx="7848872" cy="5184576"/>
          </a:xfrm>
        </p:spPr>
        <p:txBody>
          <a:bodyPr>
            <a:noAutofit/>
          </a:bodyPr>
          <a:lstStyle/>
          <a:p>
            <a:r>
              <a:rPr lang="ru-RU" sz="2000" dirty="0"/>
              <a:t>Цель нашей   Акции:</a:t>
            </a:r>
            <a:br>
              <a:rPr lang="ru-RU" sz="2000" dirty="0"/>
            </a:br>
            <a:br>
              <a:rPr lang="ru-RU" sz="1600" b="1" dirty="0">
                <a:latin typeface="+mn-lt"/>
                <a:ea typeface="+mn-ea"/>
                <a:cs typeface="+mn-cs"/>
              </a:rPr>
            </a:br>
            <a:r>
              <a:rPr lang="ru-RU" sz="16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* воспитывать нравственные основы человека, формировать патриотические чувства у дошкольников;</a:t>
            </a:r>
            <a:br>
              <a:rPr lang="ru-RU" sz="16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6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* формировать уважение к защитникам Родины, чувство гордости за свой народ;</a:t>
            </a:r>
            <a:r>
              <a:rPr lang="ru-RU" sz="16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b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latin typeface="+mn-lt"/>
                <a:ea typeface="+mn-ea"/>
                <a:cs typeface="+mn-cs"/>
              </a:rPr>
              <a:t>Задача:  </a:t>
            </a:r>
            <a:br>
              <a:rPr lang="ru-RU" sz="1600" b="1" dirty="0">
                <a:latin typeface="+mn-lt"/>
                <a:ea typeface="+mn-ea"/>
                <a:cs typeface="+mn-cs"/>
              </a:rPr>
            </a:br>
            <a:r>
              <a:rPr lang="ru-RU" sz="1600" b="1" dirty="0">
                <a:latin typeface="+mn-lt"/>
                <a:ea typeface="+mn-ea"/>
                <a:cs typeface="+mn-cs"/>
              </a:rPr>
              <a:t>* </a:t>
            </a:r>
            <a:r>
              <a:rPr lang="ru-RU" sz="16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обеспечивать преемственность поколений через изучение истории семьи и посадку именных деревьев в честь родственников-участников  Великой Отечественной войны.</a:t>
            </a:r>
            <a:br>
              <a:rPr lang="ru-RU" sz="16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br>
              <a:rPr lang="ru-RU" sz="16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br>
              <a:rPr lang="ru-RU" sz="16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600" b="1" dirty="0">
                <a:latin typeface="+mn-lt"/>
                <a:ea typeface="+mn-ea"/>
                <a:cs typeface="+mn-cs"/>
              </a:rPr>
              <a:t>Актуальность проблемы: </a:t>
            </a:r>
            <a:r>
              <a:rPr lang="ru-RU" sz="16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современные дети плохо знакомы с историей семьи и не знают об участии дедов и прадедов в Великой Отечественной войне, им не совсем ясно происхождение праздника День Победы, поэтому важно пробудить у них интерес к этой проблематике и желание познакомиться и с историей войны, и с историей семьи.</a:t>
            </a:r>
            <a:br>
              <a:rPr lang="ru-RU" sz="16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br>
              <a:rPr lang="ru-RU" sz="16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600" b="1" dirty="0">
                <a:latin typeface="+mn-lt"/>
                <a:ea typeface="+mn-ea"/>
                <a:cs typeface="+mn-cs"/>
              </a:rPr>
              <a:t>Идея  проекта: </a:t>
            </a:r>
            <a:r>
              <a:rPr lang="ru-RU" sz="16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через создание аллеи помочь детям узнать историю семьи, осознать гордость за своих прадедов и научить заботиться о старшем поколении.</a:t>
            </a:r>
            <a:br>
              <a:rPr lang="ru-RU" sz="16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br>
              <a:rPr lang="ru-RU" sz="16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1600" b="1" dirty="0">
                <a:latin typeface="+mn-lt"/>
                <a:ea typeface="+mn-ea"/>
                <a:cs typeface="+mn-cs"/>
              </a:rPr>
              <a:t>Предполагаемый результат:</a:t>
            </a:r>
            <a:br>
              <a:rPr lang="ru-RU" sz="1600" b="1" dirty="0">
                <a:latin typeface="+mn-lt"/>
                <a:ea typeface="+mn-ea"/>
                <a:cs typeface="+mn-cs"/>
              </a:rPr>
            </a:br>
            <a:r>
              <a:rPr lang="ru-RU" sz="16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проявление внимания и уважения к ветеранам, пожилым людям, приобретение детьми навыков социального общения </a:t>
            </a:r>
            <a:r>
              <a:rPr lang="ru-RU" sz="1600" cap="none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со взрослыми</a:t>
            </a:r>
            <a:br>
              <a:rPr lang="ru-RU" sz="16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br>
              <a:rPr lang="ru-RU" sz="1600" cap="non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b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850" y="50659"/>
            <a:ext cx="8229600" cy="994122"/>
          </a:xfrm>
        </p:spPr>
        <p:txBody>
          <a:bodyPr>
            <a:normAutofit/>
          </a:bodyPr>
          <a:lstStyle/>
          <a:p>
            <a:r>
              <a:rPr lang="ru-RU" sz="2000" dirty="0"/>
              <a:t>Проблема:</a:t>
            </a:r>
            <a:br>
              <a:rPr lang="ru-RU" sz="2000" dirty="0"/>
            </a:br>
            <a:r>
              <a:rPr lang="ru-RU" sz="2000" dirty="0"/>
              <a:t> Как сделать так, чтобы наши дети не забывали войну ? </a:t>
            </a:r>
          </a:p>
        </p:txBody>
      </p:sp>
      <p:pic>
        <p:nvPicPr>
          <p:cNvPr id="4" name="Содержимое 3" descr="IMG_267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840" y="947636"/>
            <a:ext cx="3139244" cy="1982058"/>
          </a:xfrm>
          <a:prstGeom prst="ellipse">
            <a:avLst/>
          </a:prstGeom>
          <a:ln w="952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IMG_267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07" y="1120536"/>
            <a:ext cx="3346303" cy="2130366"/>
          </a:xfrm>
          <a:prstGeom prst="ellipse">
            <a:avLst/>
          </a:prstGeom>
          <a:ln w="952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IMG_268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1991" y="3493477"/>
            <a:ext cx="3528392" cy="1919536"/>
          </a:xfrm>
          <a:prstGeom prst="ellipse">
            <a:avLst/>
          </a:prstGeom>
          <a:ln w="952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52476" y="3674641"/>
            <a:ext cx="3240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Почему началась война?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00193" y="3212976"/>
            <a:ext cx="2843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Что вы знаете о городах- героях?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385364" y="5624714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Как  отмечается день победы в нашей стране?</a:t>
            </a:r>
          </a:p>
        </p:txBody>
      </p:sp>
      <p:sp>
        <p:nvSpPr>
          <p:cNvPr id="3" name="Овал 2"/>
          <p:cNvSpPr/>
          <p:nvPr/>
        </p:nvSpPr>
        <p:spPr>
          <a:xfrm>
            <a:off x="456717" y="4081998"/>
            <a:ext cx="3434980" cy="1971355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1789110" y="3302461"/>
            <a:ext cx="367094" cy="4073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599967" y="5217357"/>
            <a:ext cx="367094" cy="4073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6746462" y="2900382"/>
            <a:ext cx="367094" cy="4073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3554349" y="5594162"/>
            <a:ext cx="367094" cy="4073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141326" y="6027360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Что вы знаете об участии ваших родственников в войне?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www.maam.ru/images/users/photos/medium/33ec2f554fe0a9d7da953623dd38bf93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309634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worldeyeschildren.ru/photos/24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2852936"/>
            <a:ext cx="360040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ic.pics.livejournal.com/olkintula/48739263/962/original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122340" cy="195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ds172.ucoz.ru/2012-2013/misha_sofronov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476672"/>
            <a:ext cx="338464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971600" y="3573016"/>
            <a:ext cx="2520280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/>
              <a:t>Витюгова</a:t>
            </a:r>
            <a:r>
              <a:rPr lang="ru-RU" sz="1200" dirty="0"/>
              <a:t> Юля  5 лет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08104" y="2276872"/>
            <a:ext cx="3168352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Сулина Маша       5 лет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3568" y="5949280"/>
            <a:ext cx="280831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Филиппов    Гера  6 лет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96136" y="6021288"/>
            <a:ext cx="2808312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err="1"/>
              <a:t>Сташкин</a:t>
            </a:r>
            <a:r>
              <a:rPr lang="ru-RU" sz="1200" dirty="0"/>
              <a:t> Влад   6 лет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Выставка рисунков «Война глазами детей» 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FEDF8-C1CB-4EAC-AECD-11F24732F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Выставка  поделок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A1263B-72F7-4A13-B1DF-80E6E3AB9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B14DB5-F324-46A9-82E5-78E997CFAA7D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10E6134-6B6E-41D0-8EBD-68995C5CD983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92" y="764704"/>
            <a:ext cx="4291012" cy="3218259"/>
          </a:xfrm>
        </p:spPr>
      </p:pic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EFF7FDF8-2220-4204-9437-F1B9F4B2BCA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025" y="1628800"/>
            <a:ext cx="4289425" cy="3217068"/>
          </a:xfrm>
        </p:spPr>
      </p:pic>
    </p:spTree>
    <p:extLst>
      <p:ext uri="{BB962C8B-B14F-4D97-AF65-F5344CB8AC3E}">
        <p14:creationId xmlns:p14="http://schemas.microsoft.com/office/powerpoint/2010/main" val="2511331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Наша армия – познавательное развлечение с родителями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836712"/>
            <a:ext cx="6887435" cy="3993555"/>
          </a:xfrm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1359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0E844-CC02-4A4E-9484-932551852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Памятная экскурсия к мемориалу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E9EC89-BBEC-413D-AEAD-53F5656379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E4ECAF-B749-4D94-8752-1D397EE69B59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88" y="1677789"/>
            <a:ext cx="4291012" cy="321825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678385"/>
            <a:ext cx="4289425" cy="3217068"/>
          </a:xfrm>
        </p:spPr>
      </p:pic>
    </p:spTree>
    <p:extLst>
      <p:ext uri="{BB962C8B-B14F-4D97-AF65-F5344CB8AC3E}">
        <p14:creationId xmlns:p14="http://schemas.microsoft.com/office/powerpoint/2010/main" val="31795127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1173</TotalTime>
  <Words>234</Words>
  <Application>Microsoft Office PowerPoint</Application>
  <PresentationFormat>Экран (4:3)</PresentationFormat>
  <Paragraphs>51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Franklin Gothic Book</vt:lpstr>
      <vt:lpstr>Franklin Gothic Medium</vt:lpstr>
      <vt:lpstr>Wingdings 2</vt:lpstr>
      <vt:lpstr>Трек</vt:lpstr>
      <vt:lpstr>Проекты нравственно-патриотической направленности в ДОУ</vt:lpstr>
      <vt:lpstr>Темы проектов: </vt:lpstr>
      <vt:lpstr>  Социально-  экологический проект « Деревья – живые памятники природы»  </vt:lpstr>
      <vt:lpstr>Цель нашей   Акции:  * воспитывать нравственные основы человека, формировать патриотические чувства у дошкольников; * формировать уважение к защитникам Родины, чувство гордости за свой народ;    Задача:   * обеспечивать преемственность поколений через изучение истории семьи и посадку именных деревьев в честь родственников-участников  Великой Отечественной войны.   Актуальность проблемы: современные дети плохо знакомы с историей семьи и не знают об участии дедов и прадедов в Великой Отечественной войне, им не совсем ясно происхождение праздника День Победы, поэтому важно пробудить у них интерес к этой проблематике и желание познакомиться и с историей войны, и с историей семьи.  Идея  проекта: через создание аллеи помочь детям узнать историю семьи, осознать гордость за своих прадедов и научить заботиться о старшем поколении.  Предполагаемый результат: проявление внимания и уважения к ветеранам, пожилым людям, приобретение детьми навыков социального общения со взрослыми   </vt:lpstr>
      <vt:lpstr>Проблема:  Как сделать так, чтобы наши дети не забывали войну ? </vt:lpstr>
      <vt:lpstr>Выставка рисунков «Война глазами детей»   </vt:lpstr>
      <vt:lpstr>Выставка  поделок</vt:lpstr>
      <vt:lpstr>Наша армия – познавательное развлечение с родителями</vt:lpstr>
      <vt:lpstr>Памятная экскурсия к мемориалу </vt:lpstr>
      <vt:lpstr>Поисковая работа: изучение СЕМЕЙНЫХ архивов</vt:lpstr>
      <vt:lpstr>Презентация PowerPoint</vt:lpstr>
      <vt:lpstr>Великой войны победу Мы не должны забывать! В боях отстояли деды Священную Родину-мать. </vt:lpstr>
      <vt:lpstr>Коллектив детского сада исполняет песню для ветеранов   «День Победы» Д.ТухмановА  </vt:lpstr>
      <vt:lpstr>Рассказы детей о ветеранах своих семей</vt:lpstr>
      <vt:lpstr>Концерт   «День   Победы»</vt:lpstr>
      <vt:lpstr>Заключительный этап АкциИ «Дерево-память»  Посадка деревьев «Аллея памяти» с участием приглашенных ветеранов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ДеньПобеды</dc:title>
  <dc:creator>Alex</dc:creator>
  <cp:lastModifiedBy>Олег Печеркин</cp:lastModifiedBy>
  <cp:revision>181</cp:revision>
  <dcterms:created xsi:type="dcterms:W3CDTF">2016-06-08T14:02:39Z</dcterms:created>
  <dcterms:modified xsi:type="dcterms:W3CDTF">2018-03-21T16:35:06Z</dcterms:modified>
</cp:coreProperties>
</file>